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9.xml" ContentType="application/vnd.openxmlformats-officedocument.presentationml.notesSlide+xml"/>
  <Override PartName="/ppt/charts/chart2.xml" ContentType="application/vnd.openxmlformats-officedocument.drawingml.chart+xml"/>
  <Override PartName="/ppt/drawings/drawing2.xml" ContentType="application/vnd.openxmlformats-officedocument.drawingml.chartshape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saveSubsetFonts="1">
  <p:sldMasterIdLst>
    <p:sldMasterId id="2147483648" r:id="rId1"/>
  </p:sldMasterIdLst>
  <p:notesMasterIdLst>
    <p:notesMasterId r:id="rId22"/>
  </p:notesMasterIdLst>
  <p:handoutMasterIdLst>
    <p:handoutMasterId r:id="rId23"/>
  </p:handoutMasterIdLst>
  <p:sldIdLst>
    <p:sldId id="1618" r:id="rId2"/>
    <p:sldId id="1676" r:id="rId3"/>
    <p:sldId id="1739" r:id="rId4"/>
    <p:sldId id="1740" r:id="rId5"/>
    <p:sldId id="1741" r:id="rId6"/>
    <p:sldId id="1744" r:id="rId7"/>
    <p:sldId id="1753" r:id="rId8"/>
    <p:sldId id="1742" r:id="rId9"/>
    <p:sldId id="1743" r:id="rId10"/>
    <p:sldId id="1754" r:id="rId11"/>
    <p:sldId id="1745" r:id="rId12"/>
    <p:sldId id="1746" r:id="rId13"/>
    <p:sldId id="1755" r:id="rId14"/>
    <p:sldId id="1751" r:id="rId15"/>
    <p:sldId id="1750" r:id="rId16"/>
    <p:sldId id="1752" r:id="rId17"/>
    <p:sldId id="1747" r:id="rId18"/>
    <p:sldId id="1748" r:id="rId19"/>
    <p:sldId id="1749" r:id="rId20"/>
    <p:sldId id="1738" r:id="rId21"/>
  </p:sldIdLst>
  <p:sldSz cx="9906000" cy="6858000" type="A4"/>
  <p:notesSz cx="6797675" cy="9928225"/>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1400" kern="1200">
        <a:solidFill>
          <a:srgbClr val="000099"/>
        </a:solidFill>
        <a:latin typeface="Arial" charset="0"/>
        <a:ea typeface="+mn-ea"/>
        <a:cs typeface="+mn-cs"/>
      </a:defRPr>
    </a:lvl1pPr>
    <a:lvl2pPr marL="457200" algn="l" rtl="0" eaLnBrk="0" fontAlgn="base" hangingPunct="0">
      <a:spcBef>
        <a:spcPct val="0"/>
      </a:spcBef>
      <a:spcAft>
        <a:spcPct val="0"/>
      </a:spcAft>
      <a:defRPr sz="1400" kern="1200">
        <a:solidFill>
          <a:srgbClr val="000099"/>
        </a:solidFill>
        <a:latin typeface="Arial" charset="0"/>
        <a:ea typeface="+mn-ea"/>
        <a:cs typeface="+mn-cs"/>
      </a:defRPr>
    </a:lvl2pPr>
    <a:lvl3pPr marL="914400" algn="l" rtl="0" eaLnBrk="0" fontAlgn="base" hangingPunct="0">
      <a:spcBef>
        <a:spcPct val="0"/>
      </a:spcBef>
      <a:spcAft>
        <a:spcPct val="0"/>
      </a:spcAft>
      <a:defRPr sz="1400" kern="1200">
        <a:solidFill>
          <a:srgbClr val="000099"/>
        </a:solidFill>
        <a:latin typeface="Arial" charset="0"/>
        <a:ea typeface="+mn-ea"/>
        <a:cs typeface="+mn-cs"/>
      </a:defRPr>
    </a:lvl3pPr>
    <a:lvl4pPr marL="1371600" algn="l" rtl="0" eaLnBrk="0" fontAlgn="base" hangingPunct="0">
      <a:spcBef>
        <a:spcPct val="0"/>
      </a:spcBef>
      <a:spcAft>
        <a:spcPct val="0"/>
      </a:spcAft>
      <a:defRPr sz="1400" kern="1200">
        <a:solidFill>
          <a:srgbClr val="000099"/>
        </a:solidFill>
        <a:latin typeface="Arial" charset="0"/>
        <a:ea typeface="+mn-ea"/>
        <a:cs typeface="+mn-cs"/>
      </a:defRPr>
    </a:lvl4pPr>
    <a:lvl5pPr marL="1828800" algn="l" rtl="0" eaLnBrk="0" fontAlgn="base" hangingPunct="0">
      <a:spcBef>
        <a:spcPct val="0"/>
      </a:spcBef>
      <a:spcAft>
        <a:spcPct val="0"/>
      </a:spcAft>
      <a:defRPr sz="1400" kern="1200">
        <a:solidFill>
          <a:srgbClr val="000099"/>
        </a:solidFill>
        <a:latin typeface="Arial" charset="0"/>
        <a:ea typeface="+mn-ea"/>
        <a:cs typeface="+mn-cs"/>
      </a:defRPr>
    </a:lvl5pPr>
    <a:lvl6pPr marL="2286000" algn="l" defTabSz="914400" rtl="0" eaLnBrk="1" latinLnBrk="0" hangingPunct="1">
      <a:defRPr sz="1400" kern="1200">
        <a:solidFill>
          <a:srgbClr val="000099"/>
        </a:solidFill>
        <a:latin typeface="Arial" charset="0"/>
        <a:ea typeface="+mn-ea"/>
        <a:cs typeface="+mn-cs"/>
      </a:defRPr>
    </a:lvl6pPr>
    <a:lvl7pPr marL="2743200" algn="l" defTabSz="914400" rtl="0" eaLnBrk="1" latinLnBrk="0" hangingPunct="1">
      <a:defRPr sz="1400" kern="1200">
        <a:solidFill>
          <a:srgbClr val="000099"/>
        </a:solidFill>
        <a:latin typeface="Arial" charset="0"/>
        <a:ea typeface="+mn-ea"/>
        <a:cs typeface="+mn-cs"/>
      </a:defRPr>
    </a:lvl7pPr>
    <a:lvl8pPr marL="3200400" algn="l" defTabSz="914400" rtl="0" eaLnBrk="1" latinLnBrk="0" hangingPunct="1">
      <a:defRPr sz="1400" kern="1200">
        <a:solidFill>
          <a:srgbClr val="000099"/>
        </a:solidFill>
        <a:latin typeface="Arial" charset="0"/>
        <a:ea typeface="+mn-ea"/>
        <a:cs typeface="+mn-cs"/>
      </a:defRPr>
    </a:lvl8pPr>
    <a:lvl9pPr marL="3657600" algn="l" defTabSz="914400" rtl="0" eaLnBrk="1" latinLnBrk="0" hangingPunct="1">
      <a:defRPr sz="1400" kern="1200">
        <a:solidFill>
          <a:srgbClr val="000099"/>
        </a:solidFill>
        <a:latin typeface="Arial" charset="0"/>
        <a:ea typeface="+mn-ea"/>
        <a:cs typeface="+mn-cs"/>
      </a:defRPr>
    </a:lvl9pPr>
  </p:defaultTextStyle>
  <p:extLst>
    <p:ext uri="{521415D9-36F7-43E2-AB2F-B90AF26B5E84}">
      <p14:sectionLst xmlns:p14="http://schemas.microsoft.com/office/powerpoint/2010/main">
        <p14:section name="Standardabschnitt" id="{16FEC41D-2828-4F87-89AA-0DC43F66DDEC}">
          <p14:sldIdLst>
            <p14:sldId id="1618"/>
            <p14:sldId id="1676"/>
            <p14:sldId id="1739"/>
            <p14:sldId id="1740"/>
            <p14:sldId id="1741"/>
            <p14:sldId id="1744"/>
            <p14:sldId id="1753"/>
            <p14:sldId id="1742"/>
            <p14:sldId id="1743"/>
            <p14:sldId id="1754"/>
            <p14:sldId id="1745"/>
            <p14:sldId id="1746"/>
            <p14:sldId id="1755"/>
          </p14:sldIdLst>
        </p14:section>
        <p14:section name="Abschnitt ohne Titel" id="{A1B46DB1-181C-4E2A-BE00-BFB5FB28DE4F}">
          <p14:sldIdLst>
            <p14:sldId id="1751"/>
            <p14:sldId id="1750"/>
            <p14:sldId id="1752"/>
            <p14:sldId id="1747"/>
            <p14:sldId id="1748"/>
            <p14:sldId id="1749"/>
            <p14:sldId id="1738"/>
          </p14:sldIdLst>
        </p14:section>
      </p14:sectionLst>
    </p:ex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E2E2"/>
    <a:srgbClr val="F0F0F0"/>
    <a:srgbClr val="99CCFF"/>
    <a:srgbClr val="CCCCFF"/>
    <a:srgbClr val="777777"/>
    <a:srgbClr val="969696"/>
    <a:srgbClr val="CCFF66"/>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64" autoAdjust="0"/>
    <p:restoredTop sz="76196" autoAdjust="0"/>
  </p:normalViewPr>
  <p:slideViewPr>
    <p:cSldViewPr>
      <p:cViewPr varScale="1">
        <p:scale>
          <a:sx n="82" d="100"/>
          <a:sy n="82" d="100"/>
        </p:scale>
        <p:origin x="2058" y="90"/>
      </p:cViewPr>
      <p:guideLst>
        <p:guide orient="horz" pos="2160"/>
        <p:guide pos="312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10" d="100"/>
          <a:sy n="110" d="100"/>
        </p:scale>
        <p:origin x="-2184" y="-7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SHARES\data\Users\kaposch\Docs\Documents\Badelt%20Unterlagen\Reden%20Vortr&#228;ge%20Presse\16_12%20Gesellschaft%20der%20&#196;rzte\Grafik_Public%20Expenditure.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SHARES\data\Users\kaposch\Docs\Documents\Badelt%20Unterlagen\Reden%20Vortr&#228;ge%20Presse\16_12%20Gesellschaft%20der%20&#196;rzte\Grafik_Public%20Expenditur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12"/>
    </mc:Choice>
    <mc:Fallback>
      <c:style val="12"/>
    </mc:Fallback>
  </mc:AlternateContent>
  <c:pivotSource>
    <c:name>[Grafik_Public Expenditure.xlsx]Grafik 2013!PivotTable5</c:name>
    <c:fmtId val="-1"/>
  </c:pivotSource>
  <c:chart>
    <c:autoTitleDeleted val="1"/>
    <c:pivotFmts>
      <c:pivotFmt>
        <c:idx val="0"/>
        <c:spPr>
          <a:solidFill>
            <a:schemeClr val="accent1"/>
          </a:solidFill>
          <a:ln>
            <a:noFill/>
          </a:ln>
          <a:effectLst/>
        </c:spPr>
        <c:marker>
          <c:symbol val="none"/>
        </c:marker>
        <c:dLbl>
          <c:idx val="0"/>
          <c:delete val="1"/>
          <c:extLst>
            <c:ext xmlns:c15="http://schemas.microsoft.com/office/drawing/2012/chart" uri="{CE6537A1-D6FC-4f65-9D91-7224C49458BB}"/>
          </c:extLst>
        </c:dLbl>
      </c:pivotFmt>
      <c:pivotFmt>
        <c:idx val="1"/>
        <c:spPr>
          <a:solidFill>
            <a:schemeClr val="accent1"/>
          </a:solidFill>
          <a:ln>
            <a:noFill/>
          </a:ln>
          <a:effectLst/>
        </c:spPr>
        <c:marker>
          <c:symbol val="none"/>
        </c:marker>
        <c:dLbl>
          <c:idx val="0"/>
          <c:delete val="1"/>
          <c:extLst>
            <c:ext xmlns:c15="http://schemas.microsoft.com/office/drawing/2012/chart" uri="{CE6537A1-D6FC-4f65-9D91-7224C49458BB}"/>
          </c:extLst>
        </c:dLbl>
      </c:pivotFmt>
      <c:pivotFmt>
        <c:idx val="2"/>
        <c:spPr>
          <a:solidFill>
            <a:schemeClr val="accent1"/>
          </a:solidFill>
          <a:ln>
            <a:noFill/>
          </a:ln>
          <a:effectLst/>
        </c:spPr>
        <c:marker>
          <c:symbol val="none"/>
        </c:marker>
        <c:dLbl>
          <c:idx val="0"/>
          <c:delete val="1"/>
          <c:extLst>
            <c:ext xmlns:c15="http://schemas.microsoft.com/office/drawing/2012/chart" uri="{CE6537A1-D6FC-4f65-9D91-7224C49458BB}"/>
          </c:extLst>
        </c:dLbl>
      </c:pivotFmt>
      <c:pivotFmt>
        <c:idx val="3"/>
        <c:spPr>
          <a:solidFill>
            <a:schemeClr val="accent1"/>
          </a:solidFill>
          <a:ln>
            <a:noFill/>
          </a:ln>
          <a:effectLst/>
        </c:spPr>
        <c:marker>
          <c:symbol val="none"/>
        </c:marker>
        <c:dLbl>
          <c:idx val="0"/>
          <c:delete val="1"/>
          <c:extLst>
            <c:ext xmlns:c15="http://schemas.microsoft.com/office/drawing/2012/chart" uri="{CE6537A1-D6FC-4f65-9D91-7224C49458BB}"/>
          </c:extLst>
        </c:dLbl>
      </c:pivotFmt>
      <c:pivotFmt>
        <c:idx val="4"/>
        <c:spPr>
          <a:solidFill>
            <a:schemeClr val="accent1"/>
          </a:solidFill>
          <a:ln>
            <a:noFill/>
          </a:ln>
          <a:effectLst/>
        </c:spPr>
        <c:marker>
          <c:symbol val="none"/>
        </c:marker>
        <c:dLbl>
          <c:idx val="0"/>
          <c:delete val="1"/>
          <c:extLst>
            <c:ext xmlns:c15="http://schemas.microsoft.com/office/drawing/2012/chart" uri="{CE6537A1-D6FC-4f65-9D91-7224C49458BB}"/>
          </c:extLst>
        </c:dLbl>
      </c:pivotFmt>
      <c:pivotFmt>
        <c:idx val="5"/>
        <c:spPr>
          <a:solidFill>
            <a:schemeClr val="accent1"/>
          </a:solidFill>
          <a:ln>
            <a:noFill/>
          </a:ln>
          <a:effectLst/>
        </c:spPr>
        <c:marker>
          <c:symbol val="none"/>
        </c:marker>
      </c:pivotFmt>
      <c:pivotFmt>
        <c:idx val="6"/>
        <c:spPr>
          <a:solidFill>
            <a:schemeClr val="accent1"/>
          </a:solidFill>
          <a:ln>
            <a:noFill/>
          </a:ln>
          <a:effectLst/>
        </c:spPr>
        <c:marker>
          <c:symbol val="none"/>
        </c:marker>
      </c:pivotFmt>
      <c:pivotFmt>
        <c:idx val="7"/>
        <c:spPr>
          <a:solidFill>
            <a:schemeClr val="accent1"/>
          </a:solidFill>
          <a:ln>
            <a:noFill/>
          </a:ln>
          <a:effectLst/>
        </c:spPr>
        <c:marker>
          <c:symbol val="none"/>
        </c:marker>
      </c:pivotFmt>
      <c:pivotFmt>
        <c:idx val="8"/>
        <c:spPr>
          <a:solidFill>
            <a:schemeClr val="accent1"/>
          </a:solidFill>
          <a:ln>
            <a:noFill/>
          </a:ln>
          <a:effectLst/>
        </c:spPr>
        <c:marker>
          <c:symbol val="none"/>
        </c:marker>
      </c:pivotFmt>
      <c:pivotFmt>
        <c:idx val="9"/>
        <c:spPr>
          <a:solidFill>
            <a:schemeClr val="accent1"/>
          </a:solidFill>
          <a:ln>
            <a:noFill/>
          </a:ln>
          <a:effectLst/>
        </c:spPr>
        <c:marker>
          <c:symbol val="none"/>
        </c:marker>
      </c:pivotFmt>
      <c:pivotFmt>
        <c:idx val="10"/>
        <c:spPr>
          <a:solidFill>
            <a:schemeClr val="accent1"/>
          </a:solidFill>
          <a:ln>
            <a:noFill/>
          </a:ln>
          <a:effectLst/>
        </c:spPr>
        <c:marker>
          <c:symbol val="none"/>
        </c:marker>
      </c:pivotFmt>
      <c:pivotFmt>
        <c:idx val="11"/>
        <c:spPr>
          <a:solidFill>
            <a:schemeClr val="accent1"/>
          </a:solidFill>
          <a:ln>
            <a:noFill/>
          </a:ln>
          <a:effectLst/>
        </c:spPr>
        <c:marker>
          <c:symbol val="none"/>
        </c:marker>
      </c:pivotFmt>
      <c:pivotFmt>
        <c:idx val="12"/>
        <c:spPr>
          <a:solidFill>
            <a:schemeClr val="accent1"/>
          </a:solidFill>
          <a:ln>
            <a:noFill/>
          </a:ln>
          <a:effectLst/>
        </c:spPr>
        <c:marker>
          <c:symbol val="none"/>
        </c:marker>
      </c:pivotFmt>
      <c:pivotFmt>
        <c:idx val="13"/>
        <c:spPr>
          <a:solidFill>
            <a:schemeClr val="accent1"/>
          </a:solidFill>
          <a:ln>
            <a:noFill/>
          </a:ln>
          <a:effectLst/>
        </c:spPr>
        <c:marker>
          <c:symbol val="none"/>
        </c:marker>
      </c:pivotFmt>
      <c:pivotFmt>
        <c:idx val="14"/>
        <c:spPr>
          <a:solidFill>
            <a:schemeClr val="accent1"/>
          </a:solidFill>
          <a:ln>
            <a:noFill/>
          </a:ln>
          <a:effectLst/>
        </c:spPr>
        <c:marker>
          <c:symbol val="none"/>
        </c:marker>
      </c:pivotFmt>
    </c:pivotFmts>
    <c:plotArea>
      <c:layout>
        <c:manualLayout>
          <c:layoutTarget val="inner"/>
          <c:xMode val="edge"/>
          <c:yMode val="edge"/>
          <c:x val="0.16741300000000076"/>
          <c:y val="0.19219080459770141"/>
          <c:w val="0.8100092222222226"/>
          <c:h val="0.65680019157088321"/>
        </c:manualLayout>
      </c:layout>
      <c:barChart>
        <c:barDir val="col"/>
        <c:grouping val="stacked"/>
        <c:varyColors val="0"/>
        <c:ser>
          <c:idx val="0"/>
          <c:order val="0"/>
          <c:tx>
            <c:strRef>
              <c:f>'Grafik 2013'!$B$3:$B$4</c:f>
              <c:strCache>
                <c:ptCount val="1"/>
                <c:pt idx="0">
                  <c:v>Public Pensions</c:v>
                </c:pt>
              </c:strCache>
            </c:strRef>
          </c:tx>
          <c:spPr>
            <a:solidFill>
              <a:srgbClr val="C00000"/>
            </a:solidFill>
          </c:spPr>
          <c:invertIfNegative val="0"/>
          <c:dLbls>
            <c:dLbl>
              <c:idx val="0"/>
              <c:delete val="1"/>
              <c:extLst>
                <c:ext xmlns:c15="http://schemas.microsoft.com/office/drawing/2012/chart" uri="{CE6537A1-D6FC-4f65-9D91-7224C49458BB}"/>
              </c:extLst>
            </c:dLbl>
            <c:dLbl>
              <c:idx val="1"/>
              <c:delete val="1"/>
              <c:extLst>
                <c:ext xmlns:c15="http://schemas.microsoft.com/office/drawing/2012/chart" uri="{CE6537A1-D6FC-4f65-9D91-7224C49458BB}"/>
              </c:extLst>
            </c:dLbl>
            <c:dLbl>
              <c:idx val="2"/>
              <c:delete val="1"/>
              <c:extLst>
                <c:ext xmlns:c15="http://schemas.microsoft.com/office/drawing/2012/chart" uri="{CE6537A1-D6FC-4f65-9D91-7224C49458BB}"/>
              </c:extLst>
            </c:dLbl>
            <c:dLbl>
              <c:idx val="3"/>
              <c:delete val="1"/>
              <c:extLst>
                <c:ext xmlns:c15="http://schemas.microsoft.com/office/drawing/2012/chart" uri="{CE6537A1-D6FC-4f65-9D91-7224C49458BB}"/>
              </c:extLst>
            </c:dLbl>
            <c:dLbl>
              <c:idx val="4"/>
              <c:delete val="1"/>
              <c:extLst>
                <c:ext xmlns:c15="http://schemas.microsoft.com/office/drawing/2012/chart" uri="{CE6537A1-D6FC-4f65-9D91-7224C49458BB}"/>
              </c:extLst>
            </c:dLbl>
            <c:dLbl>
              <c:idx val="5"/>
              <c:delete val="1"/>
              <c:extLst>
                <c:ext xmlns:c15="http://schemas.microsoft.com/office/drawing/2012/chart" uri="{CE6537A1-D6FC-4f65-9D91-7224C49458BB}"/>
              </c:extLst>
            </c:dLbl>
            <c:dLbl>
              <c:idx val="6"/>
              <c:delete val="1"/>
              <c:extLst>
                <c:ext xmlns:c15="http://schemas.microsoft.com/office/drawing/2012/chart" uri="{CE6537A1-D6FC-4f65-9D91-7224C49458BB}"/>
              </c:extLst>
            </c:dLbl>
            <c:dLbl>
              <c:idx val="7"/>
              <c:delete val="1"/>
              <c:extLst>
                <c:ext xmlns:c15="http://schemas.microsoft.com/office/drawing/2012/chart" uri="{CE6537A1-D6FC-4f65-9D91-7224C49458BB}"/>
              </c:extLst>
            </c:dLbl>
            <c:dLbl>
              <c:idx val="9"/>
              <c:delete val="1"/>
              <c:extLst>
                <c:ext xmlns:c15="http://schemas.microsoft.com/office/drawing/2012/chart" uri="{CE6537A1-D6FC-4f65-9D91-7224C49458BB}"/>
              </c:extLst>
            </c:dLbl>
            <c:dLbl>
              <c:idx val="10"/>
              <c:delete val="1"/>
              <c:extLst>
                <c:ext xmlns:c15="http://schemas.microsoft.com/office/drawing/2012/chart" uri="{CE6537A1-D6FC-4f65-9D91-7224C49458BB}"/>
              </c:extLst>
            </c:dLbl>
            <c:dLbl>
              <c:idx val="11"/>
              <c:delete val="1"/>
              <c:extLst>
                <c:ext xmlns:c15="http://schemas.microsoft.com/office/drawing/2012/chart" uri="{CE6537A1-D6FC-4f65-9D91-7224C49458BB}"/>
              </c:extLst>
            </c:dLbl>
            <c:dLbl>
              <c:idx val="13"/>
              <c:delete val="1"/>
              <c:extLst>
                <c:ext xmlns:c15="http://schemas.microsoft.com/office/drawing/2012/chart" uri="{CE6537A1-D6FC-4f65-9D91-7224C49458BB}"/>
              </c:extLst>
            </c:dLbl>
            <c:dLbl>
              <c:idx val="14"/>
              <c:delete val="1"/>
              <c:extLst>
                <c:ext xmlns:c15="http://schemas.microsoft.com/office/drawing/2012/chart" uri="{CE6537A1-D6FC-4f65-9D91-7224C49458BB}"/>
              </c:extLst>
            </c:dLbl>
            <c:dLbl>
              <c:idx val="15"/>
              <c:delete val="1"/>
              <c:extLst>
                <c:ext xmlns:c15="http://schemas.microsoft.com/office/drawing/2012/chart" uri="{CE6537A1-D6FC-4f65-9D91-7224C49458BB}"/>
              </c:extLst>
            </c:dLbl>
            <c:dLbl>
              <c:idx val="16"/>
              <c:delete val="1"/>
              <c:extLst>
                <c:ext xmlns:c15="http://schemas.microsoft.com/office/drawing/2012/chart" uri="{CE6537A1-D6FC-4f65-9D91-7224C49458BB}"/>
              </c:extLst>
            </c:dLbl>
            <c:dLbl>
              <c:idx val="17"/>
              <c:delete val="1"/>
              <c:extLst>
                <c:ext xmlns:c15="http://schemas.microsoft.com/office/drawing/2012/chart" uri="{CE6537A1-D6FC-4f65-9D91-7224C49458BB}"/>
              </c:extLst>
            </c:dLbl>
            <c:spPr>
              <a:noFill/>
              <a:ln>
                <a:noFill/>
              </a:ln>
              <a:effectLst/>
            </c:spPr>
            <c:txPr>
              <a:bodyPr/>
              <a:lstStyle/>
              <a:p>
                <a:pPr>
                  <a:defRPr sz="1400" b="1" spc="-150">
                    <a:solidFill>
                      <a:schemeClr val="tx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'Grafik 2013'!$A$5:$A$41</c:f>
              <c:multiLvlStrCache>
                <c:ptCount val="18"/>
                <c:lvl>
                  <c:pt idx="0">
                    <c:v>2013</c:v>
                  </c:pt>
                  <c:pt idx="1">
                    <c:v>2013</c:v>
                  </c:pt>
                  <c:pt idx="2">
                    <c:v>2013</c:v>
                  </c:pt>
                  <c:pt idx="3">
                    <c:v>2013</c:v>
                  </c:pt>
                  <c:pt idx="4">
                    <c:v>2013</c:v>
                  </c:pt>
                  <c:pt idx="5">
                    <c:v>2013</c:v>
                  </c:pt>
                  <c:pt idx="6">
                    <c:v>2013</c:v>
                  </c:pt>
                  <c:pt idx="7">
                    <c:v>2013</c:v>
                  </c:pt>
                  <c:pt idx="8">
                    <c:v>2013</c:v>
                  </c:pt>
                  <c:pt idx="9">
                    <c:v>2013</c:v>
                  </c:pt>
                  <c:pt idx="10">
                    <c:v>2013</c:v>
                  </c:pt>
                  <c:pt idx="11">
                    <c:v>2013</c:v>
                  </c:pt>
                  <c:pt idx="12">
                    <c:v>2013</c:v>
                  </c:pt>
                  <c:pt idx="13">
                    <c:v>2013</c:v>
                  </c:pt>
                  <c:pt idx="14">
                    <c:v>2013</c:v>
                  </c:pt>
                  <c:pt idx="15">
                    <c:v>2013</c:v>
                  </c:pt>
                  <c:pt idx="16">
                    <c:v>2013</c:v>
                  </c:pt>
                  <c:pt idx="17">
                    <c:v>2013</c:v>
                  </c:pt>
                </c:lvl>
                <c:lvl>
                  <c:pt idx="0">
                    <c:v>RO</c:v>
                  </c:pt>
                  <c:pt idx="1">
                    <c:v>LV</c:v>
                  </c:pt>
                  <c:pt idx="2">
                    <c:v>CZ</c:v>
                  </c:pt>
                  <c:pt idx="3">
                    <c:v>HU</c:v>
                  </c:pt>
                  <c:pt idx="4">
                    <c:v>UK</c:v>
                  </c:pt>
                  <c:pt idx="5">
                    <c:v>DE</c:v>
                  </c:pt>
                  <c:pt idx="6">
                    <c:v>NL</c:v>
                  </c:pt>
                  <c:pt idx="7">
                    <c:v>ES</c:v>
                  </c:pt>
                  <c:pt idx="8">
                    <c:v>EU28</c:v>
                  </c:pt>
                  <c:pt idx="9">
                    <c:v>EA</c:v>
                  </c:pt>
                  <c:pt idx="10">
                    <c:v>PT</c:v>
                  </c:pt>
                  <c:pt idx="11">
                    <c:v>BE</c:v>
                  </c:pt>
                  <c:pt idx="12">
                    <c:v>AT</c:v>
                  </c:pt>
                  <c:pt idx="13">
                    <c:v>IT</c:v>
                  </c:pt>
                  <c:pt idx="14">
                    <c:v>NO</c:v>
                  </c:pt>
                  <c:pt idx="15">
                    <c:v>DK</c:v>
                  </c:pt>
                  <c:pt idx="16">
                    <c:v>FR</c:v>
                  </c:pt>
                  <c:pt idx="17">
                    <c:v>FI</c:v>
                  </c:pt>
                </c:lvl>
              </c:multiLvlStrCache>
            </c:multiLvlStrRef>
          </c:cat>
          <c:val>
            <c:numRef>
              <c:f>'Grafik 2013'!$B$5:$B$41</c:f>
              <c:numCache>
                <c:formatCode>0.0</c:formatCode>
                <c:ptCount val="18"/>
                <c:pt idx="0">
                  <c:v>8.2132699951355459</c:v>
                </c:pt>
                <c:pt idx="1">
                  <c:v>7.6946016744153845</c:v>
                </c:pt>
                <c:pt idx="2">
                  <c:v>8.9850236441138929</c:v>
                </c:pt>
                <c:pt idx="3">
                  <c:v>11.527236288016546</c:v>
                </c:pt>
                <c:pt idx="4">
                  <c:v>7.6622457316337353</c:v>
                </c:pt>
                <c:pt idx="5">
                  <c:v>10.001105622661115</c:v>
                </c:pt>
                <c:pt idx="6">
                  <c:v>6.8853928220789005</c:v>
                </c:pt>
                <c:pt idx="7">
                  <c:v>11.804295586733055</c:v>
                </c:pt>
                <c:pt idx="8">
                  <c:v>11.346164828849156</c:v>
                </c:pt>
                <c:pt idx="9">
                  <c:v>12.318337433386279</c:v>
                </c:pt>
                <c:pt idx="10">
                  <c:v>13.81817331773464</c:v>
                </c:pt>
                <c:pt idx="11">
                  <c:v>11.793541551289676</c:v>
                </c:pt>
                <c:pt idx="12">
                  <c:v>13.894039953285402</c:v>
                </c:pt>
                <c:pt idx="13">
                  <c:v>15.724465440816701</c:v>
                </c:pt>
                <c:pt idx="14">
                  <c:v>9.8922473148607768</c:v>
                </c:pt>
                <c:pt idx="15">
                  <c:v>10.263524066611797</c:v>
                </c:pt>
                <c:pt idx="16">
                  <c:v>14.886687289731174</c:v>
                </c:pt>
                <c:pt idx="17">
                  <c:v>12.873088861054056</c:v>
                </c:pt>
              </c:numCache>
            </c:numRef>
          </c:val>
        </c:ser>
        <c:ser>
          <c:idx val="1"/>
          <c:order val="1"/>
          <c:tx>
            <c:strRef>
              <c:f>'Grafik 2013'!$C$3:$C$4</c:f>
              <c:strCache>
                <c:ptCount val="1"/>
                <c:pt idx="0">
                  <c:v>Health Care</c:v>
                </c:pt>
              </c:strCache>
            </c:strRef>
          </c:tx>
          <c:spPr>
            <a:solidFill>
              <a:schemeClr val="bg1">
                <a:lumMod val="50000"/>
              </a:schemeClr>
            </a:solidFill>
          </c:spPr>
          <c:invertIfNegative val="0"/>
          <c:dLbls>
            <c:dLbl>
              <c:idx val="8"/>
              <c:showLegendKey val="0"/>
              <c:showVal val="1"/>
              <c:showCatName val="0"/>
              <c:showSerName val="0"/>
              <c:showPercent val="0"/>
              <c:showBubbleSize val="0"/>
              <c:extLst>
                <c:ext xmlns:c15="http://schemas.microsoft.com/office/drawing/2012/chart" uri="{CE6537A1-D6FC-4f65-9D91-7224C49458BB}"/>
              </c:extLst>
            </c:dLbl>
            <c:dLbl>
              <c:idx val="12"/>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400" b="1">
                    <a:solidFill>
                      <a:schemeClr val="tx1"/>
                    </a:solidFill>
                  </a:defRPr>
                </a:pPr>
                <a:endParaRPr lang="de-DE"/>
              </a:p>
            </c:txPr>
            <c:showLegendKey val="0"/>
            <c:showVal val="0"/>
            <c:showCatName val="0"/>
            <c:showSerName val="0"/>
            <c:showPercent val="0"/>
            <c:showBubbleSize val="0"/>
            <c:extLst>
              <c:ext xmlns:c15="http://schemas.microsoft.com/office/drawing/2012/chart" uri="{CE6537A1-D6FC-4f65-9D91-7224C49458BB}">
                <c15:showLeaderLines val="0"/>
              </c:ext>
            </c:extLst>
          </c:dLbls>
          <c:cat>
            <c:multiLvlStrRef>
              <c:f>'Grafik 2013'!$A$5:$A$41</c:f>
              <c:multiLvlStrCache>
                <c:ptCount val="18"/>
                <c:lvl>
                  <c:pt idx="0">
                    <c:v>2013</c:v>
                  </c:pt>
                  <c:pt idx="1">
                    <c:v>2013</c:v>
                  </c:pt>
                  <c:pt idx="2">
                    <c:v>2013</c:v>
                  </c:pt>
                  <c:pt idx="3">
                    <c:v>2013</c:v>
                  </c:pt>
                  <c:pt idx="4">
                    <c:v>2013</c:v>
                  </c:pt>
                  <c:pt idx="5">
                    <c:v>2013</c:v>
                  </c:pt>
                  <c:pt idx="6">
                    <c:v>2013</c:v>
                  </c:pt>
                  <c:pt idx="7">
                    <c:v>2013</c:v>
                  </c:pt>
                  <c:pt idx="8">
                    <c:v>2013</c:v>
                  </c:pt>
                  <c:pt idx="9">
                    <c:v>2013</c:v>
                  </c:pt>
                  <c:pt idx="10">
                    <c:v>2013</c:v>
                  </c:pt>
                  <c:pt idx="11">
                    <c:v>2013</c:v>
                  </c:pt>
                  <c:pt idx="12">
                    <c:v>2013</c:v>
                  </c:pt>
                  <c:pt idx="13">
                    <c:v>2013</c:v>
                  </c:pt>
                  <c:pt idx="14">
                    <c:v>2013</c:v>
                  </c:pt>
                  <c:pt idx="15">
                    <c:v>2013</c:v>
                  </c:pt>
                  <c:pt idx="16">
                    <c:v>2013</c:v>
                  </c:pt>
                  <c:pt idx="17">
                    <c:v>2013</c:v>
                  </c:pt>
                </c:lvl>
                <c:lvl>
                  <c:pt idx="0">
                    <c:v>RO</c:v>
                  </c:pt>
                  <c:pt idx="1">
                    <c:v>LV</c:v>
                  </c:pt>
                  <c:pt idx="2">
                    <c:v>CZ</c:v>
                  </c:pt>
                  <c:pt idx="3">
                    <c:v>HU</c:v>
                  </c:pt>
                  <c:pt idx="4">
                    <c:v>UK</c:v>
                  </c:pt>
                  <c:pt idx="5">
                    <c:v>DE</c:v>
                  </c:pt>
                  <c:pt idx="6">
                    <c:v>NL</c:v>
                  </c:pt>
                  <c:pt idx="7">
                    <c:v>ES</c:v>
                  </c:pt>
                  <c:pt idx="8">
                    <c:v>EU28</c:v>
                  </c:pt>
                  <c:pt idx="9">
                    <c:v>EA</c:v>
                  </c:pt>
                  <c:pt idx="10">
                    <c:v>PT</c:v>
                  </c:pt>
                  <c:pt idx="11">
                    <c:v>BE</c:v>
                  </c:pt>
                  <c:pt idx="12">
                    <c:v>AT</c:v>
                  </c:pt>
                  <c:pt idx="13">
                    <c:v>IT</c:v>
                  </c:pt>
                  <c:pt idx="14">
                    <c:v>NO</c:v>
                  </c:pt>
                  <c:pt idx="15">
                    <c:v>DK</c:v>
                  </c:pt>
                  <c:pt idx="16">
                    <c:v>FR</c:v>
                  </c:pt>
                  <c:pt idx="17">
                    <c:v>FI</c:v>
                  </c:pt>
                </c:lvl>
              </c:multiLvlStrCache>
            </c:multiLvlStrRef>
          </c:cat>
          <c:val>
            <c:numRef>
              <c:f>'Grafik 2013'!$C$5:$C$41</c:f>
              <c:numCache>
                <c:formatCode>0.0</c:formatCode>
                <c:ptCount val="18"/>
                <c:pt idx="0">
                  <c:v>3.7866085655937667</c:v>
                </c:pt>
                <c:pt idx="1">
                  <c:v>3.7978109466037688</c:v>
                </c:pt>
                <c:pt idx="2">
                  <c:v>5.7493989082621821</c:v>
                </c:pt>
                <c:pt idx="3">
                  <c:v>4.6549960414012777</c:v>
                </c:pt>
                <c:pt idx="4">
                  <c:v>7.8249765550703954</c:v>
                </c:pt>
                <c:pt idx="5">
                  <c:v>7.6401253384902308</c:v>
                </c:pt>
                <c:pt idx="6">
                  <c:v>7.1744723559418384</c:v>
                </c:pt>
                <c:pt idx="7">
                  <c:v>5.8753760100383072</c:v>
                </c:pt>
                <c:pt idx="8">
                  <c:v>6.9428324922819824</c:v>
                </c:pt>
                <c:pt idx="9">
                  <c:v>6.9507502399783281</c:v>
                </c:pt>
                <c:pt idx="10">
                  <c:v>6.0442949718039607</c:v>
                </c:pt>
                <c:pt idx="11">
                  <c:v>5.9881285803007334</c:v>
                </c:pt>
                <c:pt idx="12">
                  <c:v>6.9045183751595145</c:v>
                </c:pt>
                <c:pt idx="13">
                  <c:v>6.0548177528259677</c:v>
                </c:pt>
                <c:pt idx="14">
                  <c:v>7.5416404055346824</c:v>
                </c:pt>
                <c:pt idx="15">
                  <c:v>8.1419889882277179</c:v>
                </c:pt>
                <c:pt idx="16">
                  <c:v>7.7304000000000039</c:v>
                </c:pt>
                <c:pt idx="17">
                  <c:v>7.8138821558103535</c:v>
                </c:pt>
              </c:numCache>
            </c:numRef>
          </c:val>
        </c:ser>
        <c:ser>
          <c:idx val="2"/>
          <c:order val="2"/>
          <c:tx>
            <c:strRef>
              <c:f>'Grafik 2013'!$D$3:$D$4</c:f>
              <c:strCache>
                <c:ptCount val="1"/>
                <c:pt idx="0">
                  <c:v>Long-term care</c:v>
                </c:pt>
              </c:strCache>
            </c:strRef>
          </c:tx>
          <c:invertIfNegative val="0"/>
          <c:dLbls>
            <c:dLbl>
              <c:idx val="8"/>
              <c:showLegendKey val="0"/>
              <c:showVal val="1"/>
              <c:showCatName val="0"/>
              <c:showSerName val="0"/>
              <c:showPercent val="0"/>
              <c:showBubbleSize val="0"/>
              <c:extLst>
                <c:ext xmlns:c15="http://schemas.microsoft.com/office/drawing/2012/chart" uri="{CE6537A1-D6FC-4f65-9D91-7224C49458BB}"/>
              </c:extLst>
            </c:dLbl>
            <c:dLbl>
              <c:idx val="12"/>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400" b="1">
                    <a:solidFill>
                      <a:schemeClr val="tx1"/>
                    </a:solidFill>
                  </a:defRPr>
                </a:pPr>
                <a:endParaRPr lang="de-DE"/>
              </a:p>
            </c:txPr>
            <c:showLegendKey val="0"/>
            <c:showVal val="0"/>
            <c:showCatName val="0"/>
            <c:showSerName val="0"/>
            <c:showPercent val="0"/>
            <c:showBubbleSize val="0"/>
            <c:extLst>
              <c:ext xmlns:c15="http://schemas.microsoft.com/office/drawing/2012/chart" uri="{CE6537A1-D6FC-4f65-9D91-7224C49458BB}">
                <c15:showLeaderLines val="0"/>
              </c:ext>
            </c:extLst>
          </c:dLbls>
          <c:cat>
            <c:multiLvlStrRef>
              <c:f>'Grafik 2013'!$A$5:$A$41</c:f>
              <c:multiLvlStrCache>
                <c:ptCount val="18"/>
                <c:lvl>
                  <c:pt idx="0">
                    <c:v>2013</c:v>
                  </c:pt>
                  <c:pt idx="1">
                    <c:v>2013</c:v>
                  </c:pt>
                  <c:pt idx="2">
                    <c:v>2013</c:v>
                  </c:pt>
                  <c:pt idx="3">
                    <c:v>2013</c:v>
                  </c:pt>
                  <c:pt idx="4">
                    <c:v>2013</c:v>
                  </c:pt>
                  <c:pt idx="5">
                    <c:v>2013</c:v>
                  </c:pt>
                  <c:pt idx="6">
                    <c:v>2013</c:v>
                  </c:pt>
                  <c:pt idx="7">
                    <c:v>2013</c:v>
                  </c:pt>
                  <c:pt idx="8">
                    <c:v>2013</c:v>
                  </c:pt>
                  <c:pt idx="9">
                    <c:v>2013</c:v>
                  </c:pt>
                  <c:pt idx="10">
                    <c:v>2013</c:v>
                  </c:pt>
                  <c:pt idx="11">
                    <c:v>2013</c:v>
                  </c:pt>
                  <c:pt idx="12">
                    <c:v>2013</c:v>
                  </c:pt>
                  <c:pt idx="13">
                    <c:v>2013</c:v>
                  </c:pt>
                  <c:pt idx="14">
                    <c:v>2013</c:v>
                  </c:pt>
                  <c:pt idx="15">
                    <c:v>2013</c:v>
                  </c:pt>
                  <c:pt idx="16">
                    <c:v>2013</c:v>
                  </c:pt>
                  <c:pt idx="17">
                    <c:v>2013</c:v>
                  </c:pt>
                </c:lvl>
                <c:lvl>
                  <c:pt idx="0">
                    <c:v>RO</c:v>
                  </c:pt>
                  <c:pt idx="1">
                    <c:v>LV</c:v>
                  </c:pt>
                  <c:pt idx="2">
                    <c:v>CZ</c:v>
                  </c:pt>
                  <c:pt idx="3">
                    <c:v>HU</c:v>
                  </c:pt>
                  <c:pt idx="4">
                    <c:v>UK</c:v>
                  </c:pt>
                  <c:pt idx="5">
                    <c:v>DE</c:v>
                  </c:pt>
                  <c:pt idx="6">
                    <c:v>NL</c:v>
                  </c:pt>
                  <c:pt idx="7">
                    <c:v>ES</c:v>
                  </c:pt>
                  <c:pt idx="8">
                    <c:v>EU28</c:v>
                  </c:pt>
                  <c:pt idx="9">
                    <c:v>EA</c:v>
                  </c:pt>
                  <c:pt idx="10">
                    <c:v>PT</c:v>
                  </c:pt>
                  <c:pt idx="11">
                    <c:v>BE</c:v>
                  </c:pt>
                  <c:pt idx="12">
                    <c:v>AT</c:v>
                  </c:pt>
                  <c:pt idx="13">
                    <c:v>IT</c:v>
                  </c:pt>
                  <c:pt idx="14">
                    <c:v>NO</c:v>
                  </c:pt>
                  <c:pt idx="15">
                    <c:v>DK</c:v>
                  </c:pt>
                  <c:pt idx="16">
                    <c:v>FR</c:v>
                  </c:pt>
                  <c:pt idx="17">
                    <c:v>FI</c:v>
                  </c:pt>
                </c:lvl>
              </c:multiLvlStrCache>
            </c:multiLvlStrRef>
          </c:cat>
          <c:val>
            <c:numRef>
              <c:f>'Grafik 2013'!$D$5:$D$41</c:f>
              <c:numCache>
                <c:formatCode>0.0</c:formatCode>
                <c:ptCount val="18"/>
                <c:pt idx="0">
                  <c:v>0.69582647026929201</c:v>
                </c:pt>
                <c:pt idx="1">
                  <c:v>0.62380738797623658</c:v>
                </c:pt>
                <c:pt idx="2">
                  <c:v>0.74820213575451067</c:v>
                </c:pt>
                <c:pt idx="3">
                  <c:v>0.75381711860593592</c:v>
                </c:pt>
                <c:pt idx="4">
                  <c:v>1.1570851710969405</c:v>
                </c:pt>
                <c:pt idx="5">
                  <c:v>1.3973322703448068</c:v>
                </c:pt>
                <c:pt idx="6">
                  <c:v>4.1065000000000005</c:v>
                </c:pt>
                <c:pt idx="7">
                  <c:v>0.98494857272659464</c:v>
                </c:pt>
                <c:pt idx="8">
                  <c:v>1.6369455900391778</c:v>
                </c:pt>
                <c:pt idx="9">
                  <c:v>1.7069930235975579</c:v>
                </c:pt>
                <c:pt idx="10">
                  <c:v>0.46010252452861056</c:v>
                </c:pt>
                <c:pt idx="11">
                  <c:v>2.1173797507661005</c:v>
                </c:pt>
                <c:pt idx="12">
                  <c:v>1.416482760684876</c:v>
                </c:pt>
                <c:pt idx="13">
                  <c:v>1.7947988712877627</c:v>
                </c:pt>
                <c:pt idx="14">
                  <c:v>5.7770392299662046</c:v>
                </c:pt>
                <c:pt idx="15">
                  <c:v>2.4436768973979892</c:v>
                </c:pt>
                <c:pt idx="16">
                  <c:v>1.9729998479083002</c:v>
                </c:pt>
                <c:pt idx="17">
                  <c:v>2.4490267374009282</c:v>
                </c:pt>
              </c:numCache>
            </c:numRef>
          </c:val>
        </c:ser>
        <c:ser>
          <c:idx val="3"/>
          <c:order val="3"/>
          <c:tx>
            <c:strRef>
              <c:f>'Grafik 2013'!$E$3:$E$4</c:f>
              <c:strCache>
                <c:ptCount val="1"/>
                <c:pt idx="0">
                  <c:v>Education</c:v>
                </c:pt>
              </c:strCache>
            </c:strRef>
          </c:tx>
          <c:invertIfNegative val="0"/>
          <c:dLbls>
            <c:dLbl>
              <c:idx val="8"/>
              <c:showLegendKey val="0"/>
              <c:showVal val="1"/>
              <c:showCatName val="0"/>
              <c:showSerName val="0"/>
              <c:showPercent val="0"/>
              <c:showBubbleSize val="0"/>
              <c:extLst>
                <c:ext xmlns:c15="http://schemas.microsoft.com/office/drawing/2012/chart" uri="{CE6537A1-D6FC-4f65-9D91-7224C49458BB}"/>
              </c:extLst>
            </c:dLbl>
            <c:dLbl>
              <c:idx val="12"/>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400" b="1">
                    <a:solidFill>
                      <a:schemeClr val="tx1"/>
                    </a:solidFill>
                  </a:defRPr>
                </a:pPr>
                <a:endParaRPr lang="de-DE"/>
              </a:p>
            </c:txPr>
            <c:showLegendKey val="0"/>
            <c:showVal val="0"/>
            <c:showCatName val="0"/>
            <c:showSerName val="0"/>
            <c:showPercent val="0"/>
            <c:showBubbleSize val="0"/>
            <c:extLst>
              <c:ext xmlns:c15="http://schemas.microsoft.com/office/drawing/2012/chart" uri="{CE6537A1-D6FC-4f65-9D91-7224C49458BB}">
                <c15:showLeaderLines val="0"/>
              </c:ext>
            </c:extLst>
          </c:dLbls>
          <c:cat>
            <c:multiLvlStrRef>
              <c:f>'Grafik 2013'!$A$5:$A$41</c:f>
              <c:multiLvlStrCache>
                <c:ptCount val="18"/>
                <c:lvl>
                  <c:pt idx="0">
                    <c:v>2013</c:v>
                  </c:pt>
                  <c:pt idx="1">
                    <c:v>2013</c:v>
                  </c:pt>
                  <c:pt idx="2">
                    <c:v>2013</c:v>
                  </c:pt>
                  <c:pt idx="3">
                    <c:v>2013</c:v>
                  </c:pt>
                  <c:pt idx="4">
                    <c:v>2013</c:v>
                  </c:pt>
                  <c:pt idx="5">
                    <c:v>2013</c:v>
                  </c:pt>
                  <c:pt idx="6">
                    <c:v>2013</c:v>
                  </c:pt>
                  <c:pt idx="7">
                    <c:v>2013</c:v>
                  </c:pt>
                  <c:pt idx="8">
                    <c:v>2013</c:v>
                  </c:pt>
                  <c:pt idx="9">
                    <c:v>2013</c:v>
                  </c:pt>
                  <c:pt idx="10">
                    <c:v>2013</c:v>
                  </c:pt>
                  <c:pt idx="11">
                    <c:v>2013</c:v>
                  </c:pt>
                  <c:pt idx="12">
                    <c:v>2013</c:v>
                  </c:pt>
                  <c:pt idx="13">
                    <c:v>2013</c:v>
                  </c:pt>
                  <c:pt idx="14">
                    <c:v>2013</c:v>
                  </c:pt>
                  <c:pt idx="15">
                    <c:v>2013</c:v>
                  </c:pt>
                  <c:pt idx="16">
                    <c:v>2013</c:v>
                  </c:pt>
                  <c:pt idx="17">
                    <c:v>2013</c:v>
                  </c:pt>
                </c:lvl>
                <c:lvl>
                  <c:pt idx="0">
                    <c:v>RO</c:v>
                  </c:pt>
                  <c:pt idx="1">
                    <c:v>LV</c:v>
                  </c:pt>
                  <c:pt idx="2">
                    <c:v>CZ</c:v>
                  </c:pt>
                  <c:pt idx="3">
                    <c:v>HU</c:v>
                  </c:pt>
                  <c:pt idx="4">
                    <c:v>UK</c:v>
                  </c:pt>
                  <c:pt idx="5">
                    <c:v>DE</c:v>
                  </c:pt>
                  <c:pt idx="6">
                    <c:v>NL</c:v>
                  </c:pt>
                  <c:pt idx="7">
                    <c:v>ES</c:v>
                  </c:pt>
                  <c:pt idx="8">
                    <c:v>EU28</c:v>
                  </c:pt>
                  <c:pt idx="9">
                    <c:v>EA</c:v>
                  </c:pt>
                  <c:pt idx="10">
                    <c:v>PT</c:v>
                  </c:pt>
                  <c:pt idx="11">
                    <c:v>BE</c:v>
                  </c:pt>
                  <c:pt idx="12">
                    <c:v>AT</c:v>
                  </c:pt>
                  <c:pt idx="13">
                    <c:v>IT</c:v>
                  </c:pt>
                  <c:pt idx="14">
                    <c:v>NO</c:v>
                  </c:pt>
                  <c:pt idx="15">
                    <c:v>DK</c:v>
                  </c:pt>
                  <c:pt idx="16">
                    <c:v>FR</c:v>
                  </c:pt>
                  <c:pt idx="17">
                    <c:v>FI</c:v>
                  </c:pt>
                </c:lvl>
              </c:multiLvlStrCache>
            </c:multiLvlStrRef>
          </c:cat>
          <c:val>
            <c:numRef>
              <c:f>'Grafik 2013'!$E$5:$E$41</c:f>
              <c:numCache>
                <c:formatCode>0.0</c:formatCode>
                <c:ptCount val="18"/>
                <c:pt idx="0">
                  <c:v>2.6279962332981901</c:v>
                </c:pt>
                <c:pt idx="1">
                  <c:v>3.7538903892243498</c:v>
                </c:pt>
                <c:pt idx="2">
                  <c:v>3.4271633825955012</c:v>
                </c:pt>
                <c:pt idx="3">
                  <c:v>3.6096836689814702</c:v>
                </c:pt>
                <c:pt idx="4">
                  <c:v>5.1224747872718295</c:v>
                </c:pt>
                <c:pt idx="5">
                  <c:v>4.0792600363100915</c:v>
                </c:pt>
                <c:pt idx="6">
                  <c:v>5.2283865748088916</c:v>
                </c:pt>
                <c:pt idx="7">
                  <c:v>4.5583501552798804</c:v>
                </c:pt>
                <c:pt idx="8">
                  <c:v>4.6607950120846384</c:v>
                </c:pt>
                <c:pt idx="9">
                  <c:v>4.5295237004859707</c:v>
                </c:pt>
                <c:pt idx="10">
                  <c:v>5.1927458762258603</c:v>
                </c:pt>
                <c:pt idx="11">
                  <c:v>5.8053104302128897</c:v>
                </c:pt>
                <c:pt idx="12">
                  <c:v>4.8502684455902534</c:v>
                </c:pt>
                <c:pt idx="13">
                  <c:v>3.7025113965051899</c:v>
                </c:pt>
                <c:pt idx="14">
                  <c:v>6.0035064103100897</c:v>
                </c:pt>
                <c:pt idx="15">
                  <c:v>7.5588120727381876</c:v>
                </c:pt>
                <c:pt idx="16">
                  <c:v>5.0060091999955834</c:v>
                </c:pt>
                <c:pt idx="17">
                  <c:v>6.1135689092561485</c:v>
                </c:pt>
              </c:numCache>
            </c:numRef>
          </c:val>
        </c:ser>
        <c:ser>
          <c:idx val="4"/>
          <c:order val="4"/>
          <c:tx>
            <c:strRef>
              <c:f>'Grafik 2013'!$F$3:$F$4</c:f>
              <c:strCache>
                <c:ptCount val="1"/>
                <c:pt idx="0">
                  <c:v>Unemployment Benefits</c:v>
                </c:pt>
              </c:strCache>
            </c:strRef>
          </c:tx>
          <c:spPr>
            <a:solidFill>
              <a:schemeClr val="accent3">
                <a:lumMod val="75000"/>
              </a:schemeClr>
            </a:solidFill>
          </c:spPr>
          <c:invertIfNegative val="0"/>
          <c:dLbls>
            <c:dLbl>
              <c:idx val="8"/>
              <c:showLegendKey val="0"/>
              <c:showVal val="1"/>
              <c:showCatName val="0"/>
              <c:showSerName val="0"/>
              <c:showPercent val="0"/>
              <c:showBubbleSize val="0"/>
              <c:extLst>
                <c:ext xmlns:c15="http://schemas.microsoft.com/office/drawing/2012/chart" uri="{CE6537A1-D6FC-4f65-9D91-7224C49458BB}"/>
              </c:extLst>
            </c:dLbl>
            <c:dLbl>
              <c:idx val="12"/>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400" b="1">
                    <a:solidFill>
                      <a:schemeClr val="tx1"/>
                    </a:solidFill>
                  </a:defRPr>
                </a:pPr>
                <a:endParaRPr lang="de-DE"/>
              </a:p>
            </c:txPr>
            <c:showLegendKey val="0"/>
            <c:showVal val="0"/>
            <c:showCatName val="0"/>
            <c:showSerName val="0"/>
            <c:showPercent val="0"/>
            <c:showBubbleSize val="0"/>
            <c:extLst>
              <c:ext xmlns:c15="http://schemas.microsoft.com/office/drawing/2012/chart" uri="{CE6537A1-D6FC-4f65-9D91-7224C49458BB}">
                <c15:showLeaderLines val="0"/>
              </c:ext>
            </c:extLst>
          </c:dLbls>
          <c:cat>
            <c:multiLvlStrRef>
              <c:f>'Grafik 2013'!$A$5:$A$41</c:f>
              <c:multiLvlStrCache>
                <c:ptCount val="18"/>
                <c:lvl>
                  <c:pt idx="0">
                    <c:v>2013</c:v>
                  </c:pt>
                  <c:pt idx="1">
                    <c:v>2013</c:v>
                  </c:pt>
                  <c:pt idx="2">
                    <c:v>2013</c:v>
                  </c:pt>
                  <c:pt idx="3">
                    <c:v>2013</c:v>
                  </c:pt>
                  <c:pt idx="4">
                    <c:v>2013</c:v>
                  </c:pt>
                  <c:pt idx="5">
                    <c:v>2013</c:v>
                  </c:pt>
                  <c:pt idx="6">
                    <c:v>2013</c:v>
                  </c:pt>
                  <c:pt idx="7">
                    <c:v>2013</c:v>
                  </c:pt>
                  <c:pt idx="8">
                    <c:v>2013</c:v>
                  </c:pt>
                  <c:pt idx="9">
                    <c:v>2013</c:v>
                  </c:pt>
                  <c:pt idx="10">
                    <c:v>2013</c:v>
                  </c:pt>
                  <c:pt idx="11">
                    <c:v>2013</c:v>
                  </c:pt>
                  <c:pt idx="12">
                    <c:v>2013</c:v>
                  </c:pt>
                  <c:pt idx="13">
                    <c:v>2013</c:v>
                  </c:pt>
                  <c:pt idx="14">
                    <c:v>2013</c:v>
                  </c:pt>
                  <c:pt idx="15">
                    <c:v>2013</c:v>
                  </c:pt>
                  <c:pt idx="16">
                    <c:v>2013</c:v>
                  </c:pt>
                  <c:pt idx="17">
                    <c:v>2013</c:v>
                  </c:pt>
                </c:lvl>
                <c:lvl>
                  <c:pt idx="0">
                    <c:v>RO</c:v>
                  </c:pt>
                  <c:pt idx="1">
                    <c:v>LV</c:v>
                  </c:pt>
                  <c:pt idx="2">
                    <c:v>CZ</c:v>
                  </c:pt>
                  <c:pt idx="3">
                    <c:v>HU</c:v>
                  </c:pt>
                  <c:pt idx="4">
                    <c:v>UK</c:v>
                  </c:pt>
                  <c:pt idx="5">
                    <c:v>DE</c:v>
                  </c:pt>
                  <c:pt idx="6">
                    <c:v>NL</c:v>
                  </c:pt>
                  <c:pt idx="7">
                    <c:v>ES</c:v>
                  </c:pt>
                  <c:pt idx="8">
                    <c:v>EU28</c:v>
                  </c:pt>
                  <c:pt idx="9">
                    <c:v>EA</c:v>
                  </c:pt>
                  <c:pt idx="10">
                    <c:v>PT</c:v>
                  </c:pt>
                  <c:pt idx="11">
                    <c:v>BE</c:v>
                  </c:pt>
                  <c:pt idx="12">
                    <c:v>AT</c:v>
                  </c:pt>
                  <c:pt idx="13">
                    <c:v>IT</c:v>
                  </c:pt>
                  <c:pt idx="14">
                    <c:v>NO</c:v>
                  </c:pt>
                  <c:pt idx="15">
                    <c:v>DK</c:v>
                  </c:pt>
                  <c:pt idx="16">
                    <c:v>FR</c:v>
                  </c:pt>
                  <c:pt idx="17">
                    <c:v>FI</c:v>
                  </c:pt>
                </c:lvl>
              </c:multiLvlStrCache>
            </c:multiLvlStrRef>
          </c:cat>
          <c:val>
            <c:numRef>
              <c:f>'Grafik 2013'!$F$5:$F$41</c:f>
              <c:numCache>
                <c:formatCode>0.0</c:formatCode>
                <c:ptCount val="18"/>
                <c:pt idx="0">
                  <c:v>0.13172853301826301</c:v>
                </c:pt>
                <c:pt idx="1">
                  <c:v>0.319613449856334</c:v>
                </c:pt>
                <c:pt idx="2">
                  <c:v>0.23500427907682378</c:v>
                </c:pt>
                <c:pt idx="3">
                  <c:v>0.25787237618212461</c:v>
                </c:pt>
                <c:pt idx="4">
                  <c:v>0.30289597632387516</c:v>
                </c:pt>
                <c:pt idx="5">
                  <c:v>0.83176932623356514</c:v>
                </c:pt>
                <c:pt idx="6">
                  <c:v>2</c:v>
                </c:pt>
                <c:pt idx="7">
                  <c:v>2.1781405999456598</c:v>
                </c:pt>
                <c:pt idx="8">
                  <c:v>1.055080651709561</c:v>
                </c:pt>
                <c:pt idx="9">
                  <c:v>1.3021083720662201</c:v>
                </c:pt>
                <c:pt idx="10">
                  <c:v>1.5260529362770574</c:v>
                </c:pt>
                <c:pt idx="11">
                  <c:v>1.8000000000000003</c:v>
                </c:pt>
                <c:pt idx="12">
                  <c:v>0.79177353095408465</c:v>
                </c:pt>
                <c:pt idx="13">
                  <c:v>0.93453431177366708</c:v>
                </c:pt>
                <c:pt idx="14">
                  <c:v>0.41341438878788322</c:v>
                </c:pt>
                <c:pt idx="15">
                  <c:v>1.4</c:v>
                </c:pt>
                <c:pt idx="16">
                  <c:v>1.5239282374258036</c:v>
                </c:pt>
                <c:pt idx="17">
                  <c:v>1.9309726470550779</c:v>
                </c:pt>
              </c:numCache>
            </c:numRef>
          </c:val>
        </c:ser>
        <c:dLbls>
          <c:showLegendKey val="0"/>
          <c:showVal val="0"/>
          <c:showCatName val="0"/>
          <c:showSerName val="0"/>
          <c:showPercent val="0"/>
          <c:showBubbleSize val="0"/>
        </c:dLbls>
        <c:gapWidth val="25"/>
        <c:overlap val="100"/>
        <c:axId val="220615656"/>
        <c:axId val="220616048"/>
      </c:barChart>
      <c:catAx>
        <c:axId val="220615656"/>
        <c:scaling>
          <c:orientation val="minMax"/>
        </c:scaling>
        <c:delete val="1"/>
        <c:axPos val="b"/>
        <c:numFmt formatCode="General" sourceLinked="1"/>
        <c:majorTickMark val="none"/>
        <c:minorTickMark val="none"/>
        <c:tickLblPos val="none"/>
        <c:crossAx val="220616048"/>
        <c:crosses val="autoZero"/>
        <c:auto val="0"/>
        <c:lblAlgn val="ctr"/>
        <c:lblOffset val="100"/>
        <c:noMultiLvlLbl val="0"/>
      </c:catAx>
      <c:valAx>
        <c:axId val="220616048"/>
        <c:scaling>
          <c:orientation val="minMax"/>
          <c:max val="35"/>
        </c:scaling>
        <c:delete val="0"/>
        <c:axPos val="l"/>
        <c:majorGridlines>
          <c:spPr>
            <a:ln w="6350">
              <a:solidFill>
                <a:schemeClr val="bg1">
                  <a:lumMod val="85000"/>
                </a:schemeClr>
              </a:solidFill>
            </a:ln>
          </c:spPr>
        </c:majorGridlines>
        <c:title>
          <c:tx>
            <c:rich>
              <a:bodyPr rot="-5400000" vert="horz"/>
              <a:lstStyle/>
              <a:p>
                <a:pPr>
                  <a:defRPr/>
                </a:pPr>
                <a:r>
                  <a:rPr lang="en-GB" dirty="0" err="1"/>
                  <a:t>Anteile</a:t>
                </a:r>
                <a:r>
                  <a:rPr lang="en-GB" dirty="0"/>
                  <a:t> </a:t>
                </a:r>
                <a:r>
                  <a:rPr lang="en-GB" dirty="0" err="1"/>
                  <a:t>altersbezogener</a:t>
                </a:r>
                <a:r>
                  <a:rPr lang="en-GB" dirty="0"/>
                  <a:t> </a:t>
                </a:r>
                <a:r>
                  <a:rPr lang="en-GB" dirty="0" err="1" smtClean="0"/>
                  <a:t>Ausgaben</a:t>
                </a:r>
                <a:r>
                  <a:rPr lang="en-GB" dirty="0" smtClean="0"/>
                  <a:t>  </a:t>
                </a:r>
                <a:r>
                  <a:rPr lang="en-GB" dirty="0"/>
                  <a:t>in % des BIP</a:t>
                </a:r>
              </a:p>
            </c:rich>
          </c:tx>
          <c:layout>
            <c:manualLayout>
              <c:xMode val="edge"/>
              <c:yMode val="edge"/>
              <c:x val="2.8222222222222232E-2"/>
              <c:y val="0.18732490421455925"/>
            </c:manualLayout>
          </c:layout>
          <c:overlay val="0"/>
        </c:title>
        <c:numFmt formatCode="0" sourceLinked="0"/>
        <c:majorTickMark val="none"/>
        <c:minorTickMark val="none"/>
        <c:tickLblPos val="nextTo"/>
        <c:txPr>
          <a:bodyPr rot="-60000000" vert="horz"/>
          <a:lstStyle/>
          <a:p>
            <a:pPr>
              <a:defRPr/>
            </a:pPr>
            <a:endParaRPr lang="de-DE"/>
          </a:p>
        </c:txPr>
        <c:crossAx val="220615656"/>
        <c:crosses val="autoZero"/>
        <c:crossBetween val="between"/>
      </c:valAx>
    </c:plotArea>
    <c:legend>
      <c:legendPos val="r"/>
      <c:layout>
        <c:manualLayout>
          <c:xMode val="edge"/>
          <c:yMode val="edge"/>
          <c:x val="0.19048011111111141"/>
          <c:y val="5.4584674329502092E-2"/>
          <c:w val="0.74460877777777901"/>
          <c:h val="0.12445114942528761"/>
        </c:manualLayout>
      </c:layout>
      <c:overlay val="0"/>
      <c:spPr>
        <a:solidFill>
          <a:schemeClr val="bg1"/>
        </a:solidFill>
      </c:spPr>
      <c:txPr>
        <a:bodyPr/>
        <a:lstStyle/>
        <a:p>
          <a:pPr>
            <a:defRPr sz="1600"/>
          </a:pPr>
          <a:endParaRPr lang="de-DE"/>
        </a:p>
      </c:txPr>
    </c:legend>
    <c:plotVisOnly val="1"/>
    <c:dispBlanksAs val="gap"/>
    <c:showDLblsOverMax val="0"/>
  </c:chart>
  <c:txPr>
    <a:bodyPr/>
    <a:lstStyle/>
    <a:p>
      <a:pPr>
        <a:defRPr sz="1800"/>
      </a:pPr>
      <a:endParaRPr lang="de-DE"/>
    </a:p>
  </c:txPr>
  <c:externalData r:id="rId1">
    <c:autoUpdate val="0"/>
  </c:externalData>
  <c:userShapes r:id="rId2"/>
  <c:extLst>
    <c:ext xmlns:c14="http://schemas.microsoft.com/office/drawing/2007/8/2/chart" uri="{781A3756-C4B2-4CAC-9D66-4F8BD8637D16}">
      <c14:pivotOptions>
        <c14:dropZoneFilter val="1"/>
        <c14:dropZoneCategories val="1"/>
        <c14:dropZoneData val="1"/>
        <c14:dropZoneSeries val="1"/>
        <c14:dropZonesVisible val="1"/>
      </c14:pivotOptions>
    </c:ext>
  </c:extLst>
</c:chartSpace>
</file>

<file path=ppt/charts/chart2.xml><?xml version="1.0" encoding="utf-8"?>
<c:chartSpace xmlns:c="http://schemas.openxmlformats.org/drawingml/2006/chart" xmlns:a="http://schemas.openxmlformats.org/drawingml/2006/main" xmlns:r="http://schemas.openxmlformats.org/officeDocument/2006/relationships">
  <c:date1904 val="0"/>
  <c:lang val="de-DE"/>
  <c:roundedCorners val="0"/>
  <mc:AlternateContent xmlns:mc="http://schemas.openxmlformats.org/markup-compatibility/2006">
    <mc:Choice xmlns:c14="http://schemas.microsoft.com/office/drawing/2007/8/2/chart" Requires="c14">
      <c14:style val="112"/>
    </mc:Choice>
    <mc:Fallback>
      <c:style val="12"/>
    </mc:Fallback>
  </mc:AlternateContent>
  <c:pivotSource>
    <c:name>[Grafik_Public Expenditure.xlsx]Grafik 2013!PivotTable5</c:name>
    <c:fmtId val="-1"/>
  </c:pivotSource>
  <c:chart>
    <c:autoTitleDeleted val="1"/>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pivotFmt>
      <c:pivotFmt>
        <c:idx val="3"/>
        <c:spPr>
          <a:solidFill>
            <a:schemeClr val="accent1"/>
          </a:solidFill>
          <a:ln>
            <a:noFill/>
          </a:ln>
          <a:effectLst/>
        </c:spPr>
        <c:marker>
          <c:symbol val="none"/>
        </c:marker>
      </c:pivotFmt>
      <c:pivotFmt>
        <c:idx val="4"/>
        <c:spPr>
          <a:solidFill>
            <a:schemeClr val="accent1"/>
          </a:solidFill>
          <a:ln>
            <a:noFill/>
          </a:ln>
          <a:effectLst/>
        </c:spPr>
        <c:marker>
          <c:symbol val="none"/>
        </c:marker>
      </c:pivotFmt>
      <c:pivotFmt>
        <c:idx val="5"/>
        <c:spPr>
          <a:solidFill>
            <a:schemeClr val="accent1"/>
          </a:solidFill>
          <a:ln>
            <a:noFill/>
          </a:ln>
          <a:effectLst/>
        </c:spPr>
        <c:marker>
          <c:symbol val="none"/>
        </c:marker>
      </c:pivotFmt>
      <c:pivotFmt>
        <c:idx val="6"/>
        <c:spPr>
          <a:solidFill>
            <a:schemeClr val="accent1"/>
          </a:solidFill>
          <a:ln>
            <a:noFill/>
          </a:ln>
          <a:effectLst/>
        </c:spPr>
        <c:marker>
          <c:symbol val="none"/>
        </c:marker>
      </c:pivotFmt>
      <c:pivotFmt>
        <c:idx val="7"/>
        <c:spPr>
          <a:solidFill>
            <a:schemeClr val="accent1"/>
          </a:solidFill>
          <a:ln>
            <a:noFill/>
          </a:ln>
          <a:effectLst/>
        </c:spPr>
        <c:marker>
          <c:symbol val="none"/>
        </c:marker>
      </c:pivotFmt>
      <c:pivotFmt>
        <c:idx val="8"/>
        <c:spPr>
          <a:solidFill>
            <a:schemeClr val="accent1"/>
          </a:solidFill>
          <a:ln>
            <a:noFill/>
          </a:ln>
          <a:effectLst/>
        </c:spPr>
        <c:marker>
          <c:symbol val="none"/>
        </c:marker>
      </c:pivotFmt>
      <c:pivotFmt>
        <c:idx val="9"/>
        <c:spPr>
          <a:solidFill>
            <a:schemeClr val="accent1"/>
          </a:solidFill>
          <a:ln>
            <a:noFill/>
          </a:ln>
          <a:effectLst/>
        </c:spPr>
        <c:marker>
          <c:symbol val="none"/>
        </c:marker>
      </c:pivotFmt>
      <c:pivotFmt>
        <c:idx val="10"/>
        <c:spPr>
          <a:solidFill>
            <a:schemeClr val="accent1"/>
          </a:solidFill>
          <a:ln>
            <a:noFill/>
          </a:ln>
          <a:effectLst/>
        </c:spPr>
        <c:marker>
          <c:symbol val="none"/>
        </c:marker>
      </c:pivotFmt>
      <c:pivotFmt>
        <c:idx val="11"/>
        <c:spPr>
          <a:solidFill>
            <a:schemeClr val="accent1"/>
          </a:solidFill>
          <a:ln>
            <a:noFill/>
          </a:ln>
          <a:effectLst/>
        </c:spPr>
        <c:marker>
          <c:symbol val="none"/>
        </c:marker>
      </c:pivotFmt>
      <c:pivotFmt>
        <c:idx val="12"/>
        <c:spPr>
          <a:solidFill>
            <a:schemeClr val="accent1"/>
          </a:solidFill>
          <a:ln>
            <a:noFill/>
          </a:ln>
          <a:effectLst/>
        </c:spPr>
        <c:marker>
          <c:symbol val="none"/>
        </c:marker>
      </c:pivotFmt>
      <c:pivotFmt>
        <c:idx val="13"/>
        <c:spPr>
          <a:solidFill>
            <a:schemeClr val="accent1"/>
          </a:solidFill>
          <a:ln>
            <a:noFill/>
          </a:ln>
          <a:effectLst/>
        </c:spPr>
        <c:marker>
          <c:symbol val="none"/>
        </c:marker>
      </c:pivotFmt>
      <c:pivotFmt>
        <c:idx val="14"/>
        <c:spPr>
          <a:solidFill>
            <a:schemeClr val="accent1"/>
          </a:solidFill>
          <a:ln>
            <a:noFill/>
          </a:ln>
          <a:effectLst/>
        </c:spPr>
        <c:marker>
          <c:symbol val="none"/>
        </c:marker>
      </c:pivotFmt>
    </c:pivotFmts>
    <c:plotArea>
      <c:layout>
        <c:manualLayout>
          <c:layoutTarget val="inner"/>
          <c:xMode val="edge"/>
          <c:yMode val="edge"/>
          <c:x val="0.14127880398310988"/>
          <c:y val="0.20267677430186518"/>
          <c:w val="0.79466064828716121"/>
          <c:h val="0.6436549947242397"/>
        </c:manualLayout>
      </c:layout>
      <c:barChart>
        <c:barDir val="col"/>
        <c:grouping val="stacked"/>
        <c:varyColors val="0"/>
        <c:ser>
          <c:idx val="0"/>
          <c:order val="0"/>
          <c:tx>
            <c:strRef>
              <c:f>'Grafik 2060'!$B$1:$B$2</c:f>
              <c:strCache>
                <c:ptCount val="1"/>
                <c:pt idx="0">
                  <c:v>Public Pensions</c:v>
                </c:pt>
              </c:strCache>
            </c:strRef>
          </c:tx>
          <c:invertIfNegative val="0"/>
          <c:dLbls>
            <c:dLbl>
              <c:idx val="6"/>
              <c:showLegendKey val="0"/>
              <c:showVal val="1"/>
              <c:showCatName val="0"/>
              <c:showSerName val="0"/>
              <c:showPercent val="0"/>
              <c:showBubbleSize val="0"/>
              <c:extLst>
                <c:ext xmlns:c15="http://schemas.microsoft.com/office/drawing/2012/chart" uri="{CE6537A1-D6FC-4f65-9D91-7224C49458BB}"/>
              </c:extLst>
            </c:dLbl>
            <c:dLbl>
              <c:idx val="14"/>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lgn="ctr">
                  <a:defRPr lang="de-AT" sz="1400" b="1" i="0" u="none" strike="noStrike" kern="1200" baseline="0">
                    <a:solidFill>
                      <a:srgbClr val="000000"/>
                    </a:solidFill>
                    <a:latin typeface="+mn-lt"/>
                    <a:ea typeface="+mn-ea"/>
                    <a:cs typeface="+mn-cs"/>
                  </a:defRPr>
                </a:pPr>
                <a:endParaRPr lang="de-DE"/>
              </a:p>
            </c:txPr>
            <c:showLegendKey val="0"/>
            <c:showVal val="0"/>
            <c:showCatName val="0"/>
            <c:showSerName val="0"/>
            <c:showPercent val="0"/>
            <c:showBubbleSize val="0"/>
            <c:extLst>
              <c:ext xmlns:c15="http://schemas.microsoft.com/office/drawing/2012/chart" uri="{CE6537A1-D6FC-4f65-9D91-7224C49458BB}">
                <c15:showLeaderLines val="0"/>
              </c:ext>
            </c:extLst>
          </c:dLbls>
          <c:cat>
            <c:multiLvlStrRef>
              <c:f>'Grafik 2060'!$A$3:$A$39</c:f>
              <c:multiLvlStrCache>
                <c:ptCount val="18"/>
                <c:lvl>
                  <c:pt idx="0">
                    <c:v>2060</c:v>
                  </c:pt>
                  <c:pt idx="1">
                    <c:v>2060</c:v>
                  </c:pt>
                  <c:pt idx="2">
                    <c:v>2060</c:v>
                  </c:pt>
                  <c:pt idx="3">
                    <c:v>2060</c:v>
                  </c:pt>
                  <c:pt idx="4">
                    <c:v>2060</c:v>
                  </c:pt>
                  <c:pt idx="5">
                    <c:v>2060</c:v>
                  </c:pt>
                  <c:pt idx="6">
                    <c:v>2060</c:v>
                  </c:pt>
                  <c:pt idx="7">
                    <c:v>2060</c:v>
                  </c:pt>
                  <c:pt idx="8">
                    <c:v>2060</c:v>
                  </c:pt>
                  <c:pt idx="9">
                    <c:v>2060</c:v>
                  </c:pt>
                  <c:pt idx="10">
                    <c:v>2060</c:v>
                  </c:pt>
                  <c:pt idx="11">
                    <c:v>2060</c:v>
                  </c:pt>
                  <c:pt idx="12">
                    <c:v>2060</c:v>
                  </c:pt>
                  <c:pt idx="13">
                    <c:v>2060</c:v>
                  </c:pt>
                  <c:pt idx="14">
                    <c:v>2060</c:v>
                  </c:pt>
                  <c:pt idx="15">
                    <c:v>2060</c:v>
                  </c:pt>
                  <c:pt idx="16">
                    <c:v>2060</c:v>
                  </c:pt>
                  <c:pt idx="17">
                    <c:v>2060</c:v>
                  </c:pt>
                </c:lvl>
                <c:lvl>
                  <c:pt idx="0">
                    <c:v>LV</c:v>
                  </c:pt>
                  <c:pt idx="1">
                    <c:v>RO</c:v>
                  </c:pt>
                  <c:pt idx="2">
                    <c:v>HU</c:v>
                  </c:pt>
                  <c:pt idx="3">
                    <c:v>CZ</c:v>
                  </c:pt>
                  <c:pt idx="4">
                    <c:v>UK</c:v>
                  </c:pt>
                  <c:pt idx="5">
                    <c:v>ES</c:v>
                  </c:pt>
                  <c:pt idx="6">
                    <c:v>EU28</c:v>
                  </c:pt>
                  <c:pt idx="7">
                    <c:v>PT</c:v>
                  </c:pt>
                  <c:pt idx="8">
                    <c:v>IT</c:v>
                  </c:pt>
                  <c:pt idx="9">
                    <c:v>EA</c:v>
                  </c:pt>
                  <c:pt idx="10">
                    <c:v>DK</c:v>
                  </c:pt>
                  <c:pt idx="11">
                    <c:v>DE</c:v>
                  </c:pt>
                  <c:pt idx="12">
                    <c:v>NL</c:v>
                  </c:pt>
                  <c:pt idx="13">
                    <c:v>FR</c:v>
                  </c:pt>
                  <c:pt idx="14">
                    <c:v>AT</c:v>
                  </c:pt>
                  <c:pt idx="15">
                    <c:v>BE</c:v>
                  </c:pt>
                  <c:pt idx="16">
                    <c:v>FI</c:v>
                  </c:pt>
                  <c:pt idx="17">
                    <c:v>NO</c:v>
                  </c:pt>
                </c:lvl>
              </c:multiLvlStrCache>
            </c:multiLvlStrRef>
          </c:cat>
          <c:val>
            <c:numRef>
              <c:f>'Grafik 2060'!$B$3:$B$39</c:f>
              <c:numCache>
                <c:formatCode>0.0</c:formatCode>
                <c:ptCount val="18"/>
                <c:pt idx="0">
                  <c:v>4.6066883198429638</c:v>
                </c:pt>
                <c:pt idx="1">
                  <c:v>8.0633503814637102</c:v>
                </c:pt>
                <c:pt idx="2">
                  <c:v>11.430011371887518</c:v>
                </c:pt>
                <c:pt idx="3">
                  <c:v>9.728728340289706</c:v>
                </c:pt>
                <c:pt idx="4">
                  <c:v>8.3897122208501713</c:v>
                </c:pt>
                <c:pt idx="5">
                  <c:v>10.962411978954332</c:v>
                </c:pt>
                <c:pt idx="6">
                  <c:v>11.15660256687552</c:v>
                </c:pt>
                <c:pt idx="7">
                  <c:v>13.137365743080442</c:v>
                </c:pt>
                <c:pt idx="8">
                  <c:v>13.798702682305448</c:v>
                </c:pt>
                <c:pt idx="9">
                  <c:v>12.313206779921726</c:v>
                </c:pt>
                <c:pt idx="10">
                  <c:v>7.1545348509644811</c:v>
                </c:pt>
                <c:pt idx="11">
                  <c:v>12.741166775340018</c:v>
                </c:pt>
                <c:pt idx="12">
                  <c:v>7.8254640203773755</c:v>
                </c:pt>
                <c:pt idx="13">
                  <c:v>12.125345528340906</c:v>
                </c:pt>
                <c:pt idx="14">
                  <c:v>14.361456570894488</c:v>
                </c:pt>
                <c:pt idx="15">
                  <c:v>15.134359325625431</c:v>
                </c:pt>
                <c:pt idx="16">
                  <c:v>12.929049692625876</c:v>
                </c:pt>
                <c:pt idx="17">
                  <c:v>12.373817586744073</c:v>
                </c:pt>
              </c:numCache>
            </c:numRef>
          </c:val>
        </c:ser>
        <c:ser>
          <c:idx val="1"/>
          <c:order val="1"/>
          <c:tx>
            <c:strRef>
              <c:f>'Grafik 2060'!$C$1:$C$2</c:f>
              <c:strCache>
                <c:ptCount val="1"/>
                <c:pt idx="0">
                  <c:v>Health Care</c:v>
                </c:pt>
              </c:strCache>
            </c:strRef>
          </c:tx>
          <c:spPr>
            <a:solidFill>
              <a:schemeClr val="bg1">
                <a:lumMod val="50000"/>
              </a:schemeClr>
            </a:solidFill>
          </c:spPr>
          <c:invertIfNegative val="0"/>
          <c:dLbls>
            <c:dLbl>
              <c:idx val="6"/>
              <c:showLegendKey val="0"/>
              <c:showVal val="1"/>
              <c:showCatName val="0"/>
              <c:showSerName val="0"/>
              <c:showPercent val="0"/>
              <c:showBubbleSize val="0"/>
              <c:extLst>
                <c:ext xmlns:c15="http://schemas.microsoft.com/office/drawing/2012/chart" uri="{CE6537A1-D6FC-4f65-9D91-7224C49458BB}"/>
              </c:extLst>
            </c:dLbl>
            <c:dLbl>
              <c:idx val="14"/>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400" b="1"/>
                </a:pPr>
                <a:endParaRPr lang="de-DE"/>
              </a:p>
            </c:txPr>
            <c:showLegendKey val="0"/>
            <c:showVal val="0"/>
            <c:showCatName val="0"/>
            <c:showSerName val="0"/>
            <c:showPercent val="0"/>
            <c:showBubbleSize val="0"/>
            <c:extLst>
              <c:ext xmlns:c15="http://schemas.microsoft.com/office/drawing/2012/chart" uri="{CE6537A1-D6FC-4f65-9D91-7224C49458BB}">
                <c15:showLeaderLines val="0"/>
              </c:ext>
            </c:extLst>
          </c:dLbls>
          <c:cat>
            <c:multiLvlStrRef>
              <c:f>'Grafik 2060'!$A$3:$A$39</c:f>
              <c:multiLvlStrCache>
                <c:ptCount val="18"/>
                <c:lvl>
                  <c:pt idx="0">
                    <c:v>2060</c:v>
                  </c:pt>
                  <c:pt idx="1">
                    <c:v>2060</c:v>
                  </c:pt>
                  <c:pt idx="2">
                    <c:v>2060</c:v>
                  </c:pt>
                  <c:pt idx="3">
                    <c:v>2060</c:v>
                  </c:pt>
                  <c:pt idx="4">
                    <c:v>2060</c:v>
                  </c:pt>
                  <c:pt idx="5">
                    <c:v>2060</c:v>
                  </c:pt>
                  <c:pt idx="6">
                    <c:v>2060</c:v>
                  </c:pt>
                  <c:pt idx="7">
                    <c:v>2060</c:v>
                  </c:pt>
                  <c:pt idx="8">
                    <c:v>2060</c:v>
                  </c:pt>
                  <c:pt idx="9">
                    <c:v>2060</c:v>
                  </c:pt>
                  <c:pt idx="10">
                    <c:v>2060</c:v>
                  </c:pt>
                  <c:pt idx="11">
                    <c:v>2060</c:v>
                  </c:pt>
                  <c:pt idx="12">
                    <c:v>2060</c:v>
                  </c:pt>
                  <c:pt idx="13">
                    <c:v>2060</c:v>
                  </c:pt>
                  <c:pt idx="14">
                    <c:v>2060</c:v>
                  </c:pt>
                  <c:pt idx="15">
                    <c:v>2060</c:v>
                  </c:pt>
                  <c:pt idx="16">
                    <c:v>2060</c:v>
                  </c:pt>
                  <c:pt idx="17">
                    <c:v>2060</c:v>
                  </c:pt>
                </c:lvl>
                <c:lvl>
                  <c:pt idx="0">
                    <c:v>LV</c:v>
                  </c:pt>
                  <c:pt idx="1">
                    <c:v>RO</c:v>
                  </c:pt>
                  <c:pt idx="2">
                    <c:v>HU</c:v>
                  </c:pt>
                  <c:pt idx="3">
                    <c:v>CZ</c:v>
                  </c:pt>
                  <c:pt idx="4">
                    <c:v>UK</c:v>
                  </c:pt>
                  <c:pt idx="5">
                    <c:v>ES</c:v>
                  </c:pt>
                  <c:pt idx="6">
                    <c:v>EU28</c:v>
                  </c:pt>
                  <c:pt idx="7">
                    <c:v>PT</c:v>
                  </c:pt>
                  <c:pt idx="8">
                    <c:v>IT</c:v>
                  </c:pt>
                  <c:pt idx="9">
                    <c:v>EA</c:v>
                  </c:pt>
                  <c:pt idx="10">
                    <c:v>DK</c:v>
                  </c:pt>
                  <c:pt idx="11">
                    <c:v>DE</c:v>
                  </c:pt>
                  <c:pt idx="12">
                    <c:v>NL</c:v>
                  </c:pt>
                  <c:pt idx="13">
                    <c:v>FR</c:v>
                  </c:pt>
                  <c:pt idx="14">
                    <c:v>AT</c:v>
                  </c:pt>
                  <c:pt idx="15">
                    <c:v>BE</c:v>
                  </c:pt>
                  <c:pt idx="16">
                    <c:v>FI</c:v>
                  </c:pt>
                  <c:pt idx="17">
                    <c:v>NO</c:v>
                  </c:pt>
                </c:lvl>
              </c:multiLvlStrCache>
            </c:multiLvlStrRef>
          </c:cat>
          <c:val>
            <c:numRef>
              <c:f>'Grafik 2060'!$C$3:$C$39</c:f>
              <c:numCache>
                <c:formatCode>0.0</c:formatCode>
                <c:ptCount val="18"/>
                <c:pt idx="0">
                  <c:v>4.4025242377712397</c:v>
                </c:pt>
                <c:pt idx="1">
                  <c:v>4.7569202528575643</c:v>
                </c:pt>
                <c:pt idx="2">
                  <c:v>5.4358835045671174</c:v>
                </c:pt>
                <c:pt idx="3">
                  <c:v>6.7010870911972429</c:v>
                </c:pt>
                <c:pt idx="4">
                  <c:v>9.0785291965211012</c:v>
                </c:pt>
                <c:pt idx="5">
                  <c:v>6.9268736298756908</c:v>
                </c:pt>
                <c:pt idx="6">
                  <c:v>7.8232820986523421</c:v>
                </c:pt>
                <c:pt idx="7">
                  <c:v>8.5382206133878569</c:v>
                </c:pt>
                <c:pt idx="8">
                  <c:v>6.7342679452532179</c:v>
                </c:pt>
                <c:pt idx="9">
                  <c:v>7.7192021022646866</c:v>
                </c:pt>
                <c:pt idx="10">
                  <c:v>8.9973949529673725</c:v>
                </c:pt>
                <c:pt idx="11">
                  <c:v>8.2042306379970036</c:v>
                </c:pt>
                <c:pt idx="12">
                  <c:v>8.1288409828682191</c:v>
                </c:pt>
                <c:pt idx="13">
                  <c:v>8.6123398128272743</c:v>
                </c:pt>
                <c:pt idx="14">
                  <c:v>8.2332218354087949</c:v>
                </c:pt>
                <c:pt idx="15">
                  <c:v>6.1195537975860566</c:v>
                </c:pt>
                <c:pt idx="16">
                  <c:v>8.5396475254765161</c:v>
                </c:pt>
                <c:pt idx="17">
                  <c:v>8.4549447814302976</c:v>
                </c:pt>
              </c:numCache>
            </c:numRef>
          </c:val>
        </c:ser>
        <c:ser>
          <c:idx val="2"/>
          <c:order val="2"/>
          <c:tx>
            <c:strRef>
              <c:f>'Grafik 2060'!$D$1:$D$2</c:f>
              <c:strCache>
                <c:ptCount val="1"/>
                <c:pt idx="0">
                  <c:v>Long-term care</c:v>
                </c:pt>
              </c:strCache>
            </c:strRef>
          </c:tx>
          <c:invertIfNegative val="0"/>
          <c:dLbls>
            <c:dLbl>
              <c:idx val="6"/>
              <c:showLegendKey val="0"/>
              <c:showVal val="1"/>
              <c:showCatName val="0"/>
              <c:showSerName val="0"/>
              <c:showPercent val="0"/>
              <c:showBubbleSize val="0"/>
              <c:extLst>
                <c:ext xmlns:c15="http://schemas.microsoft.com/office/drawing/2012/chart" uri="{CE6537A1-D6FC-4f65-9D91-7224C49458BB}"/>
              </c:extLst>
            </c:dLbl>
            <c:dLbl>
              <c:idx val="14"/>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400" b="1"/>
                </a:pPr>
                <a:endParaRPr lang="de-DE"/>
              </a:p>
            </c:txPr>
            <c:showLegendKey val="0"/>
            <c:showVal val="0"/>
            <c:showCatName val="0"/>
            <c:showSerName val="0"/>
            <c:showPercent val="0"/>
            <c:showBubbleSize val="0"/>
            <c:extLst>
              <c:ext xmlns:c15="http://schemas.microsoft.com/office/drawing/2012/chart" uri="{CE6537A1-D6FC-4f65-9D91-7224C49458BB}">
                <c15:showLeaderLines val="0"/>
              </c:ext>
            </c:extLst>
          </c:dLbls>
          <c:cat>
            <c:multiLvlStrRef>
              <c:f>'Grafik 2060'!$A$3:$A$39</c:f>
              <c:multiLvlStrCache>
                <c:ptCount val="18"/>
                <c:lvl>
                  <c:pt idx="0">
                    <c:v>2060</c:v>
                  </c:pt>
                  <c:pt idx="1">
                    <c:v>2060</c:v>
                  </c:pt>
                  <c:pt idx="2">
                    <c:v>2060</c:v>
                  </c:pt>
                  <c:pt idx="3">
                    <c:v>2060</c:v>
                  </c:pt>
                  <c:pt idx="4">
                    <c:v>2060</c:v>
                  </c:pt>
                  <c:pt idx="5">
                    <c:v>2060</c:v>
                  </c:pt>
                  <c:pt idx="6">
                    <c:v>2060</c:v>
                  </c:pt>
                  <c:pt idx="7">
                    <c:v>2060</c:v>
                  </c:pt>
                  <c:pt idx="8">
                    <c:v>2060</c:v>
                  </c:pt>
                  <c:pt idx="9">
                    <c:v>2060</c:v>
                  </c:pt>
                  <c:pt idx="10">
                    <c:v>2060</c:v>
                  </c:pt>
                  <c:pt idx="11">
                    <c:v>2060</c:v>
                  </c:pt>
                  <c:pt idx="12">
                    <c:v>2060</c:v>
                  </c:pt>
                  <c:pt idx="13">
                    <c:v>2060</c:v>
                  </c:pt>
                  <c:pt idx="14">
                    <c:v>2060</c:v>
                  </c:pt>
                  <c:pt idx="15">
                    <c:v>2060</c:v>
                  </c:pt>
                  <c:pt idx="16">
                    <c:v>2060</c:v>
                  </c:pt>
                  <c:pt idx="17">
                    <c:v>2060</c:v>
                  </c:pt>
                </c:lvl>
                <c:lvl>
                  <c:pt idx="0">
                    <c:v>LV</c:v>
                  </c:pt>
                  <c:pt idx="1">
                    <c:v>RO</c:v>
                  </c:pt>
                  <c:pt idx="2">
                    <c:v>HU</c:v>
                  </c:pt>
                  <c:pt idx="3">
                    <c:v>CZ</c:v>
                  </c:pt>
                  <c:pt idx="4">
                    <c:v>UK</c:v>
                  </c:pt>
                  <c:pt idx="5">
                    <c:v>ES</c:v>
                  </c:pt>
                  <c:pt idx="6">
                    <c:v>EU28</c:v>
                  </c:pt>
                  <c:pt idx="7">
                    <c:v>PT</c:v>
                  </c:pt>
                  <c:pt idx="8">
                    <c:v>IT</c:v>
                  </c:pt>
                  <c:pt idx="9">
                    <c:v>EA</c:v>
                  </c:pt>
                  <c:pt idx="10">
                    <c:v>DK</c:v>
                  </c:pt>
                  <c:pt idx="11">
                    <c:v>DE</c:v>
                  </c:pt>
                  <c:pt idx="12">
                    <c:v>NL</c:v>
                  </c:pt>
                  <c:pt idx="13">
                    <c:v>FR</c:v>
                  </c:pt>
                  <c:pt idx="14">
                    <c:v>AT</c:v>
                  </c:pt>
                  <c:pt idx="15">
                    <c:v>BE</c:v>
                  </c:pt>
                  <c:pt idx="16">
                    <c:v>FI</c:v>
                  </c:pt>
                  <c:pt idx="17">
                    <c:v>NO</c:v>
                  </c:pt>
                </c:lvl>
              </c:multiLvlStrCache>
            </c:multiLvlStrRef>
          </c:cat>
          <c:val>
            <c:numRef>
              <c:f>'Grafik 2060'!$D$3:$D$39</c:f>
              <c:numCache>
                <c:formatCode>0.0</c:formatCode>
                <c:ptCount val="18"/>
                <c:pt idx="0">
                  <c:v>0.83730000517026759</c:v>
                </c:pt>
                <c:pt idx="1">
                  <c:v>1.6897681565951819</c:v>
                </c:pt>
                <c:pt idx="2">
                  <c:v>1.2804174133383401</c:v>
                </c:pt>
                <c:pt idx="3">
                  <c:v>1.5017972817600538</c:v>
                </c:pt>
                <c:pt idx="4">
                  <c:v>1.5866063678119793</c:v>
                </c:pt>
                <c:pt idx="5">
                  <c:v>2.5502839126293</c:v>
                </c:pt>
                <c:pt idx="6">
                  <c:v>2.8892850591116161</c:v>
                </c:pt>
                <c:pt idx="7">
                  <c:v>0.90875385078415261</c:v>
                </c:pt>
                <c:pt idx="8">
                  <c:v>2.8349002963580947</c:v>
                </c:pt>
                <c:pt idx="9">
                  <c:v>3.137279555384819</c:v>
                </c:pt>
                <c:pt idx="10">
                  <c:v>4.6815388921207886</c:v>
                </c:pt>
                <c:pt idx="11">
                  <c:v>3.0269846309574202</c:v>
                </c:pt>
                <c:pt idx="12">
                  <c:v>7.6531623044030423</c:v>
                </c:pt>
                <c:pt idx="13">
                  <c:v>2.8910533820750777</c:v>
                </c:pt>
                <c:pt idx="14">
                  <c:v>2.8458123259507135</c:v>
                </c:pt>
                <c:pt idx="15">
                  <c:v>3.8756423642882369</c:v>
                </c:pt>
                <c:pt idx="16">
                  <c:v>4.7919632049212817</c:v>
                </c:pt>
                <c:pt idx="17">
                  <c:v>9.9528997709298626</c:v>
                </c:pt>
              </c:numCache>
            </c:numRef>
          </c:val>
        </c:ser>
        <c:ser>
          <c:idx val="3"/>
          <c:order val="3"/>
          <c:tx>
            <c:strRef>
              <c:f>'Grafik 2060'!$E$1:$E$2</c:f>
              <c:strCache>
                <c:ptCount val="1"/>
                <c:pt idx="0">
                  <c:v>Education</c:v>
                </c:pt>
              </c:strCache>
            </c:strRef>
          </c:tx>
          <c:invertIfNegative val="0"/>
          <c:dLbls>
            <c:dLbl>
              <c:idx val="6"/>
              <c:showLegendKey val="0"/>
              <c:showVal val="1"/>
              <c:showCatName val="0"/>
              <c:showSerName val="0"/>
              <c:showPercent val="0"/>
              <c:showBubbleSize val="0"/>
              <c:extLst>
                <c:ext xmlns:c15="http://schemas.microsoft.com/office/drawing/2012/chart" uri="{CE6537A1-D6FC-4f65-9D91-7224C49458BB}"/>
              </c:extLst>
            </c:dLbl>
            <c:dLbl>
              <c:idx val="14"/>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400" b="1"/>
                </a:pPr>
                <a:endParaRPr lang="de-DE"/>
              </a:p>
            </c:txPr>
            <c:showLegendKey val="0"/>
            <c:showVal val="0"/>
            <c:showCatName val="0"/>
            <c:showSerName val="0"/>
            <c:showPercent val="0"/>
            <c:showBubbleSize val="0"/>
            <c:extLst>
              <c:ext xmlns:c15="http://schemas.microsoft.com/office/drawing/2012/chart" uri="{CE6537A1-D6FC-4f65-9D91-7224C49458BB}">
                <c15:showLeaderLines val="0"/>
              </c:ext>
            </c:extLst>
          </c:dLbls>
          <c:cat>
            <c:multiLvlStrRef>
              <c:f>'Grafik 2060'!$A$3:$A$39</c:f>
              <c:multiLvlStrCache>
                <c:ptCount val="18"/>
                <c:lvl>
                  <c:pt idx="0">
                    <c:v>2060</c:v>
                  </c:pt>
                  <c:pt idx="1">
                    <c:v>2060</c:v>
                  </c:pt>
                  <c:pt idx="2">
                    <c:v>2060</c:v>
                  </c:pt>
                  <c:pt idx="3">
                    <c:v>2060</c:v>
                  </c:pt>
                  <c:pt idx="4">
                    <c:v>2060</c:v>
                  </c:pt>
                  <c:pt idx="5">
                    <c:v>2060</c:v>
                  </c:pt>
                  <c:pt idx="6">
                    <c:v>2060</c:v>
                  </c:pt>
                  <c:pt idx="7">
                    <c:v>2060</c:v>
                  </c:pt>
                  <c:pt idx="8">
                    <c:v>2060</c:v>
                  </c:pt>
                  <c:pt idx="9">
                    <c:v>2060</c:v>
                  </c:pt>
                  <c:pt idx="10">
                    <c:v>2060</c:v>
                  </c:pt>
                  <c:pt idx="11">
                    <c:v>2060</c:v>
                  </c:pt>
                  <c:pt idx="12">
                    <c:v>2060</c:v>
                  </c:pt>
                  <c:pt idx="13">
                    <c:v>2060</c:v>
                  </c:pt>
                  <c:pt idx="14">
                    <c:v>2060</c:v>
                  </c:pt>
                  <c:pt idx="15">
                    <c:v>2060</c:v>
                  </c:pt>
                  <c:pt idx="16">
                    <c:v>2060</c:v>
                  </c:pt>
                  <c:pt idx="17">
                    <c:v>2060</c:v>
                  </c:pt>
                </c:lvl>
                <c:lvl>
                  <c:pt idx="0">
                    <c:v>LV</c:v>
                  </c:pt>
                  <c:pt idx="1">
                    <c:v>RO</c:v>
                  </c:pt>
                  <c:pt idx="2">
                    <c:v>HU</c:v>
                  </c:pt>
                  <c:pt idx="3">
                    <c:v>CZ</c:v>
                  </c:pt>
                  <c:pt idx="4">
                    <c:v>UK</c:v>
                  </c:pt>
                  <c:pt idx="5">
                    <c:v>ES</c:v>
                  </c:pt>
                  <c:pt idx="6">
                    <c:v>EU28</c:v>
                  </c:pt>
                  <c:pt idx="7">
                    <c:v>PT</c:v>
                  </c:pt>
                  <c:pt idx="8">
                    <c:v>IT</c:v>
                  </c:pt>
                  <c:pt idx="9">
                    <c:v>EA</c:v>
                  </c:pt>
                  <c:pt idx="10">
                    <c:v>DK</c:v>
                  </c:pt>
                  <c:pt idx="11">
                    <c:v>DE</c:v>
                  </c:pt>
                  <c:pt idx="12">
                    <c:v>NL</c:v>
                  </c:pt>
                  <c:pt idx="13">
                    <c:v>FR</c:v>
                  </c:pt>
                  <c:pt idx="14">
                    <c:v>AT</c:v>
                  </c:pt>
                  <c:pt idx="15">
                    <c:v>BE</c:v>
                  </c:pt>
                  <c:pt idx="16">
                    <c:v>FI</c:v>
                  </c:pt>
                  <c:pt idx="17">
                    <c:v>NO</c:v>
                  </c:pt>
                </c:lvl>
              </c:multiLvlStrCache>
            </c:multiLvlStrRef>
          </c:cat>
          <c:val>
            <c:numRef>
              <c:f>'Grafik 2060'!$E$3:$E$39</c:f>
              <c:numCache>
                <c:formatCode>0.0</c:formatCode>
                <c:ptCount val="18"/>
                <c:pt idx="0">
                  <c:v>4.54896934949819</c:v>
                </c:pt>
                <c:pt idx="1">
                  <c:v>3.0377370435173687</c:v>
                </c:pt>
                <c:pt idx="2">
                  <c:v>3.3762090513524301</c:v>
                </c:pt>
                <c:pt idx="3">
                  <c:v>4.1369774244089301</c:v>
                </c:pt>
                <c:pt idx="4">
                  <c:v>5.1645896239726055</c:v>
                </c:pt>
                <c:pt idx="5">
                  <c:v>3.7365332221901193</c:v>
                </c:pt>
                <c:pt idx="6">
                  <c:v>4.6292181419743414</c:v>
                </c:pt>
                <c:pt idx="7">
                  <c:v>4.2330532203731446</c:v>
                </c:pt>
                <c:pt idx="8">
                  <c:v>3.5270270414419533</c:v>
                </c:pt>
                <c:pt idx="9">
                  <c:v>4.4265685595163795</c:v>
                </c:pt>
                <c:pt idx="10">
                  <c:v>6.84494338432643</c:v>
                </c:pt>
                <c:pt idx="11">
                  <c:v>4.3551860206666255</c:v>
                </c:pt>
                <c:pt idx="12">
                  <c:v>4.7042881937712817</c:v>
                </c:pt>
                <c:pt idx="13">
                  <c:v>4.7937943519445003</c:v>
                </c:pt>
                <c:pt idx="14">
                  <c:v>4.8790398355767897</c:v>
                </c:pt>
                <c:pt idx="15">
                  <c:v>6.0856833173316103</c:v>
                </c:pt>
                <c:pt idx="16">
                  <c:v>6.3674752660633649</c:v>
                </c:pt>
                <c:pt idx="17">
                  <c:v>5.9094601144825596</c:v>
                </c:pt>
              </c:numCache>
            </c:numRef>
          </c:val>
        </c:ser>
        <c:ser>
          <c:idx val="4"/>
          <c:order val="4"/>
          <c:tx>
            <c:strRef>
              <c:f>'Grafik 2060'!$F$1:$F$2</c:f>
              <c:strCache>
                <c:ptCount val="1"/>
                <c:pt idx="0">
                  <c:v>Unemployment Benefits</c:v>
                </c:pt>
              </c:strCache>
            </c:strRef>
          </c:tx>
          <c:spPr>
            <a:solidFill>
              <a:schemeClr val="bg1">
                <a:lumMod val="75000"/>
              </a:schemeClr>
            </a:solidFill>
          </c:spPr>
          <c:invertIfNegative val="0"/>
          <c:dLbls>
            <c:dLbl>
              <c:idx val="6"/>
              <c:showLegendKey val="0"/>
              <c:showVal val="1"/>
              <c:showCatName val="0"/>
              <c:showSerName val="0"/>
              <c:showPercent val="0"/>
              <c:showBubbleSize val="0"/>
              <c:extLst>
                <c:ext xmlns:c15="http://schemas.microsoft.com/office/drawing/2012/chart" uri="{CE6537A1-D6FC-4f65-9D91-7224C49458BB}"/>
              </c:extLst>
            </c:dLbl>
            <c:dLbl>
              <c:idx val="14"/>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400" b="1"/>
                </a:pPr>
                <a:endParaRPr lang="de-DE"/>
              </a:p>
            </c:txPr>
            <c:showLegendKey val="0"/>
            <c:showVal val="0"/>
            <c:showCatName val="0"/>
            <c:showSerName val="0"/>
            <c:showPercent val="0"/>
            <c:showBubbleSize val="0"/>
            <c:extLst>
              <c:ext xmlns:c15="http://schemas.microsoft.com/office/drawing/2012/chart" uri="{CE6537A1-D6FC-4f65-9D91-7224C49458BB}">
                <c15:showLeaderLines val="0"/>
              </c:ext>
            </c:extLst>
          </c:dLbls>
          <c:cat>
            <c:multiLvlStrRef>
              <c:f>'Grafik 2060'!$A$3:$A$39</c:f>
              <c:multiLvlStrCache>
                <c:ptCount val="18"/>
                <c:lvl>
                  <c:pt idx="0">
                    <c:v>2060</c:v>
                  </c:pt>
                  <c:pt idx="1">
                    <c:v>2060</c:v>
                  </c:pt>
                  <c:pt idx="2">
                    <c:v>2060</c:v>
                  </c:pt>
                  <c:pt idx="3">
                    <c:v>2060</c:v>
                  </c:pt>
                  <c:pt idx="4">
                    <c:v>2060</c:v>
                  </c:pt>
                  <c:pt idx="5">
                    <c:v>2060</c:v>
                  </c:pt>
                  <c:pt idx="6">
                    <c:v>2060</c:v>
                  </c:pt>
                  <c:pt idx="7">
                    <c:v>2060</c:v>
                  </c:pt>
                  <c:pt idx="8">
                    <c:v>2060</c:v>
                  </c:pt>
                  <c:pt idx="9">
                    <c:v>2060</c:v>
                  </c:pt>
                  <c:pt idx="10">
                    <c:v>2060</c:v>
                  </c:pt>
                  <c:pt idx="11">
                    <c:v>2060</c:v>
                  </c:pt>
                  <c:pt idx="12">
                    <c:v>2060</c:v>
                  </c:pt>
                  <c:pt idx="13">
                    <c:v>2060</c:v>
                  </c:pt>
                  <c:pt idx="14">
                    <c:v>2060</c:v>
                  </c:pt>
                  <c:pt idx="15">
                    <c:v>2060</c:v>
                  </c:pt>
                  <c:pt idx="16">
                    <c:v>2060</c:v>
                  </c:pt>
                  <c:pt idx="17">
                    <c:v>2060</c:v>
                  </c:pt>
                </c:lvl>
                <c:lvl>
                  <c:pt idx="0">
                    <c:v>LV</c:v>
                  </c:pt>
                  <c:pt idx="1">
                    <c:v>RO</c:v>
                  </c:pt>
                  <c:pt idx="2">
                    <c:v>HU</c:v>
                  </c:pt>
                  <c:pt idx="3">
                    <c:v>CZ</c:v>
                  </c:pt>
                  <c:pt idx="4">
                    <c:v>UK</c:v>
                  </c:pt>
                  <c:pt idx="5">
                    <c:v>ES</c:v>
                  </c:pt>
                  <c:pt idx="6">
                    <c:v>EU28</c:v>
                  </c:pt>
                  <c:pt idx="7">
                    <c:v>PT</c:v>
                  </c:pt>
                  <c:pt idx="8">
                    <c:v>IT</c:v>
                  </c:pt>
                  <c:pt idx="9">
                    <c:v>EA</c:v>
                  </c:pt>
                  <c:pt idx="10">
                    <c:v>DK</c:v>
                  </c:pt>
                  <c:pt idx="11">
                    <c:v>DE</c:v>
                  </c:pt>
                  <c:pt idx="12">
                    <c:v>NL</c:v>
                  </c:pt>
                  <c:pt idx="13">
                    <c:v>FR</c:v>
                  </c:pt>
                  <c:pt idx="14">
                    <c:v>AT</c:v>
                  </c:pt>
                  <c:pt idx="15">
                    <c:v>BE</c:v>
                  </c:pt>
                  <c:pt idx="16">
                    <c:v>FI</c:v>
                  </c:pt>
                  <c:pt idx="17">
                    <c:v>NO</c:v>
                  </c:pt>
                </c:lvl>
              </c:multiLvlStrCache>
            </c:multiLvlStrRef>
          </c:cat>
          <c:val>
            <c:numRef>
              <c:f>'Grafik 2060'!$F$3:$F$39</c:f>
              <c:numCache>
                <c:formatCode>0.0</c:formatCode>
                <c:ptCount val="18"/>
                <c:pt idx="0">
                  <c:v>0.14754957825585688</c:v>
                </c:pt>
                <c:pt idx="1">
                  <c:v>0.12570310108124771</c:v>
                </c:pt>
                <c:pt idx="2">
                  <c:v>0.18140158366097117</c:v>
                </c:pt>
                <c:pt idx="3">
                  <c:v>0.19884915199956926</c:v>
                </c:pt>
                <c:pt idx="4">
                  <c:v>0.23297043490694891</c:v>
                </c:pt>
                <c:pt idx="5">
                  <c:v>0.51970908812064776</c:v>
                </c:pt>
                <c:pt idx="6">
                  <c:v>0.6760661311799645</c:v>
                </c:pt>
                <c:pt idx="7">
                  <c:v>0.6029825329657228</c:v>
                </c:pt>
                <c:pt idx="8">
                  <c:v>0.58698082656957484</c:v>
                </c:pt>
                <c:pt idx="9">
                  <c:v>0.85424577763614695</c:v>
                </c:pt>
                <c:pt idx="10">
                  <c:v>0.90501537687824218</c:v>
                </c:pt>
                <c:pt idx="11">
                  <c:v>0.80799141580259282</c:v>
                </c:pt>
                <c:pt idx="12">
                  <c:v>1.1716313947307906</c:v>
                </c:pt>
                <c:pt idx="13">
                  <c:v>1.1078089569248779</c:v>
                </c:pt>
                <c:pt idx="14">
                  <c:v>0.6098138652429741</c:v>
                </c:pt>
                <c:pt idx="15">
                  <c:v>1.6185829805269862</c:v>
                </c:pt>
                <c:pt idx="16">
                  <c:v>1.4886182572358519</c:v>
                </c:pt>
                <c:pt idx="17">
                  <c:v>0.41783978519051007</c:v>
                </c:pt>
              </c:numCache>
            </c:numRef>
          </c:val>
        </c:ser>
        <c:dLbls>
          <c:showLegendKey val="0"/>
          <c:showVal val="0"/>
          <c:showCatName val="0"/>
          <c:showSerName val="0"/>
          <c:showPercent val="0"/>
          <c:showBubbleSize val="0"/>
        </c:dLbls>
        <c:gapWidth val="25"/>
        <c:overlap val="100"/>
        <c:axId val="188000528"/>
        <c:axId val="188000920"/>
      </c:barChart>
      <c:catAx>
        <c:axId val="188000528"/>
        <c:scaling>
          <c:orientation val="minMax"/>
        </c:scaling>
        <c:delete val="1"/>
        <c:axPos val="b"/>
        <c:numFmt formatCode="General" sourceLinked="1"/>
        <c:majorTickMark val="none"/>
        <c:minorTickMark val="none"/>
        <c:tickLblPos val="none"/>
        <c:crossAx val="188000920"/>
        <c:crosses val="autoZero"/>
        <c:auto val="1"/>
        <c:lblAlgn val="ctr"/>
        <c:lblOffset val="100"/>
        <c:noMultiLvlLbl val="0"/>
      </c:catAx>
      <c:valAx>
        <c:axId val="188000920"/>
        <c:scaling>
          <c:orientation val="minMax"/>
          <c:max val="35"/>
        </c:scaling>
        <c:delete val="0"/>
        <c:axPos val="l"/>
        <c:majorGridlines>
          <c:spPr>
            <a:ln>
              <a:solidFill>
                <a:schemeClr val="bg1">
                  <a:lumMod val="85000"/>
                </a:schemeClr>
              </a:solidFill>
            </a:ln>
          </c:spPr>
        </c:majorGridlines>
        <c:title>
          <c:tx>
            <c:rich>
              <a:bodyPr rot="-5400000" vert="horz"/>
              <a:lstStyle/>
              <a:p>
                <a:pPr>
                  <a:defRPr/>
                </a:pPr>
                <a:r>
                  <a:rPr lang="en-GB" dirty="0" err="1"/>
                  <a:t>Anteile</a:t>
                </a:r>
                <a:r>
                  <a:rPr lang="en-GB" dirty="0"/>
                  <a:t> </a:t>
                </a:r>
                <a:r>
                  <a:rPr lang="en-GB" dirty="0" err="1"/>
                  <a:t>altersbezogener</a:t>
                </a:r>
                <a:r>
                  <a:rPr lang="en-GB" dirty="0"/>
                  <a:t> </a:t>
                </a:r>
                <a:r>
                  <a:rPr lang="en-GB" dirty="0" err="1" smtClean="0"/>
                  <a:t>Ausgaben</a:t>
                </a:r>
                <a:r>
                  <a:rPr lang="en-GB" dirty="0" smtClean="0"/>
                  <a:t>  </a:t>
                </a:r>
                <a:r>
                  <a:rPr lang="en-GB" dirty="0"/>
                  <a:t>in % des BIP</a:t>
                </a:r>
              </a:p>
            </c:rich>
          </c:tx>
          <c:layout>
            <c:manualLayout>
              <c:xMode val="edge"/>
              <c:yMode val="edge"/>
              <c:x val="1.0207248582558188E-2"/>
              <c:y val="0.20267677430186518"/>
            </c:manualLayout>
          </c:layout>
          <c:overlay val="0"/>
        </c:title>
        <c:numFmt formatCode="0" sourceLinked="0"/>
        <c:majorTickMark val="none"/>
        <c:minorTickMark val="none"/>
        <c:tickLblPos val="nextTo"/>
        <c:txPr>
          <a:bodyPr rot="-60000000" vert="horz"/>
          <a:lstStyle/>
          <a:p>
            <a:pPr>
              <a:defRPr/>
            </a:pPr>
            <a:endParaRPr lang="de-DE"/>
          </a:p>
        </c:txPr>
        <c:crossAx val="188000528"/>
        <c:crosses val="autoZero"/>
        <c:crossBetween val="between"/>
      </c:valAx>
    </c:plotArea>
    <c:legend>
      <c:legendPos val="b"/>
      <c:layout>
        <c:manualLayout>
          <c:xMode val="edge"/>
          <c:yMode val="edge"/>
          <c:x val="0.13164587152279586"/>
          <c:y val="3.942268381884733E-2"/>
          <c:w val="0.77319861286254998"/>
          <c:h val="0.13710991594350422"/>
        </c:manualLayout>
      </c:layout>
      <c:overlay val="1"/>
      <c:spPr>
        <a:solidFill>
          <a:schemeClr val="bg1"/>
        </a:solidFill>
      </c:spPr>
      <c:txPr>
        <a:bodyPr rot="0" vert="horz"/>
        <a:lstStyle/>
        <a:p>
          <a:pPr>
            <a:defRPr sz="1600"/>
          </a:pPr>
          <a:endParaRPr lang="de-DE"/>
        </a:p>
      </c:txPr>
    </c:legend>
    <c:plotVisOnly val="1"/>
    <c:dispBlanksAs val="gap"/>
    <c:showDLblsOverMax val="0"/>
  </c:chart>
  <c:txPr>
    <a:bodyPr/>
    <a:lstStyle/>
    <a:p>
      <a:pPr>
        <a:defRPr sz="1800"/>
      </a:pPr>
      <a:endParaRPr lang="de-DE"/>
    </a:p>
  </c:txPr>
  <c:externalData r:id="rId1">
    <c:autoUpdate val="0"/>
  </c:externalData>
  <c:userShapes r:id="rId2"/>
  <c:extLst>
    <c:ext xmlns:c14="http://schemas.microsoft.com/office/drawing/2007/8/2/chart" uri="{781A3756-C4B2-4CAC-9D66-4F8BD8637D16}">
      <c14:pivotOptions>
        <c14:dropZoneFilter val="1"/>
        <c14:dropZoneCategories val="1"/>
        <c14:dropZoneData val="1"/>
        <c14:dropZoneSeries val="1"/>
        <c14:dropZonesVisible val="1"/>
      </c14:pivotOptions>
    </c:ext>
  </c:extLst>
</c:chartSpace>
</file>

<file path=ppt/drawings/_rels/drawing1.xml.rels><?xml version="1.0" encoding="UTF-8" standalone="yes"?>
<Relationships xmlns="http://schemas.openxmlformats.org/package/2006/relationships"><Relationship Id="rId1" Type="http://schemas.openxmlformats.org/officeDocument/2006/relationships/image" Target="../media/image10.png"/></Relationships>
</file>

<file path=ppt/drawings/_rels/drawing2.x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image" Target="../media/image17.emf"/></Relationships>
</file>

<file path=ppt/drawings/drawing1.xml><?xml version="1.0" encoding="utf-8"?>
<c:userShapes xmlns:c="http://schemas.openxmlformats.org/drawingml/2006/chart">
  <cdr:relSizeAnchor xmlns:cdr="http://schemas.openxmlformats.org/drawingml/2006/chartDrawing">
    <cdr:from>
      <cdr:x>0.15875</cdr:x>
      <cdr:y>0.86134</cdr:y>
    </cdr:from>
    <cdr:to>
      <cdr:x>0.98785</cdr:x>
      <cdr:y>1</cdr:y>
    </cdr:to>
    <cdr:pic>
      <cdr:nvPicPr>
        <cdr:cNvPr id="2" name="chart"/>
        <cdr:cNvPicPr>
          <a:picLocks xmlns:a="http://schemas.openxmlformats.org/drawingml/2006/main" noChangeAspect="1"/>
        </cdr:cNvPicPr>
      </cdr:nvPicPr>
      <cdr:blipFill>
        <a:blip xmlns:a="http://schemas.openxmlformats.org/drawingml/2006/main" xmlns:r="http://schemas.openxmlformats.org/officeDocument/2006/relationships" r:embed="rId1"/>
        <a:srcRect xmlns:a="http://schemas.openxmlformats.org/drawingml/2006/main" l="2792"/>
        <a:stretch xmlns:a="http://schemas.openxmlformats.org/drawingml/2006/main">
          <a:fillRect/>
        </a:stretch>
      </cdr:blipFill>
      <cdr:spPr>
        <a:xfrm xmlns:a="http://schemas.openxmlformats.org/drawingml/2006/main">
          <a:off x="1428760" y="4496190"/>
          <a:ext cx="7461877" cy="723810"/>
        </a:xfrm>
        <a:prstGeom xmlns:a="http://schemas.openxmlformats.org/drawingml/2006/main" prst="rect">
          <a:avLst/>
        </a:prstGeom>
      </cdr:spPr>
    </cdr:pic>
  </cdr:relSizeAnchor>
</c:userShapes>
</file>

<file path=ppt/drawings/drawing2.xml><?xml version="1.0" encoding="utf-8"?>
<c:userShapes xmlns:c="http://schemas.openxmlformats.org/drawingml/2006/chart">
  <cdr:relSizeAnchor xmlns:cdr="http://schemas.openxmlformats.org/drawingml/2006/chartDrawing">
    <cdr:from>
      <cdr:x>0.13838</cdr:x>
      <cdr:y>0.86409</cdr:y>
    </cdr:from>
    <cdr:to>
      <cdr:x>0.94416</cdr:x>
      <cdr:y>0.97246</cdr:y>
    </cdr:to>
    <cdr:pic>
      <cdr:nvPicPr>
        <cdr:cNvPr id="6"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1261375" y="4518834"/>
          <a:ext cx="7344816" cy="566728"/>
        </a:xfrm>
        <a:prstGeom xmlns:a="http://schemas.openxmlformats.org/drawingml/2006/main" prst="rect">
          <a:avLst/>
        </a:prstGeom>
      </cdr:spPr>
    </cdr:pic>
  </cdr:relSizeAnchor>
  <cdr:relSizeAnchor xmlns:cdr="http://schemas.openxmlformats.org/drawingml/2006/chartDrawing">
    <cdr:from>
      <cdr:x>0.40697</cdr:x>
      <cdr:y>0.86409</cdr:y>
    </cdr:from>
    <cdr:to>
      <cdr:x>0.46227</cdr:x>
      <cdr:y>0.96048</cdr:y>
    </cdr:to>
    <cdr:sp macro="" textlink="">
      <cdr:nvSpPr>
        <cdr:cNvPr id="7" name="Ellipse 6"/>
        <cdr:cNvSpPr/>
      </cdr:nvSpPr>
      <cdr:spPr bwMode="auto">
        <a:xfrm xmlns:a="http://schemas.openxmlformats.org/drawingml/2006/main">
          <a:off x="3709647" y="4518834"/>
          <a:ext cx="504056" cy="504056"/>
        </a:xfrm>
        <a:prstGeom xmlns:a="http://schemas.openxmlformats.org/drawingml/2006/main" prst="ellipse">
          <a:avLst/>
        </a:prstGeom>
        <a:noFill xmlns:a="http://schemas.openxmlformats.org/drawingml/2006/main"/>
        <a:ln xmlns:a="http://schemas.openxmlformats.org/drawingml/2006/main" w="25400" cap="flat" cmpd="sng" algn="ctr">
          <a:solidFill>
            <a:srgbClr val="E7141C"/>
          </a:solidFill>
          <a:prstDash val="solid"/>
          <a:headEnd type="none" w="med" len="med"/>
          <a:tailEnd type="none" w="med" len="med"/>
        </a:ln>
        <a:effectLst xmlns:a="http://schemas.openxmlformats.org/drawingml/2006/main"/>
      </cdr:spPr>
      <cdr:style>
        <a:lnRef xmlns:a="http://schemas.openxmlformats.org/drawingml/2006/main" idx="2">
          <a:schemeClr val="accent6"/>
        </a:lnRef>
        <a:fillRef xmlns:a="http://schemas.openxmlformats.org/drawingml/2006/main" idx="1">
          <a:schemeClr val="lt1"/>
        </a:fillRef>
        <a:effectRef xmlns:a="http://schemas.openxmlformats.org/drawingml/2006/main" idx="0">
          <a:schemeClr val="accent6"/>
        </a:effectRef>
        <a:fontRef xmlns:a="http://schemas.openxmlformats.org/drawingml/2006/main" idx="minor">
          <a:schemeClr val="dk1"/>
        </a:fontRef>
      </cdr:style>
      <cdr:txBody>
        <a:bodyPr xmlns:a="http://schemas.openxmlformats.org/drawingml/2006/main" vert="horz" wrap="square" lIns="91440" tIns="45720" rIns="91440" bIns="45720" numCol="1" rtlCol="0" anchor="t" anchorCtr="0" compatLnSpc="1">
          <a:prstTxWarp prst="textNoShape">
            <a:avLst/>
          </a:prstTxWarp>
        </a:bodyPr>
        <a:lstStyle xmlns:a="http://schemas.openxmlformats.org/drawingml/2006/main">
          <a:defPPr>
            <a:defRPr lang="en-US"/>
          </a:defPPr>
          <a:lvl1pPr algn="l" rtl="0" eaLnBrk="0" fontAlgn="base" hangingPunct="0">
            <a:spcBef>
              <a:spcPct val="0"/>
            </a:spcBef>
            <a:spcAft>
              <a:spcPct val="0"/>
            </a:spcAft>
            <a:defRPr sz="1400" kern="1200">
              <a:solidFill>
                <a:srgbClr val="000000"/>
              </a:solidFill>
              <a:latin typeface="Century Gothic"/>
            </a:defRPr>
          </a:lvl1pPr>
          <a:lvl2pPr marL="457200" algn="l" rtl="0" eaLnBrk="0" fontAlgn="base" hangingPunct="0">
            <a:spcBef>
              <a:spcPct val="0"/>
            </a:spcBef>
            <a:spcAft>
              <a:spcPct val="0"/>
            </a:spcAft>
            <a:defRPr sz="1400" kern="1200">
              <a:solidFill>
                <a:srgbClr val="000000"/>
              </a:solidFill>
              <a:latin typeface="Century Gothic"/>
            </a:defRPr>
          </a:lvl2pPr>
          <a:lvl3pPr marL="914400" algn="l" rtl="0" eaLnBrk="0" fontAlgn="base" hangingPunct="0">
            <a:spcBef>
              <a:spcPct val="0"/>
            </a:spcBef>
            <a:spcAft>
              <a:spcPct val="0"/>
            </a:spcAft>
            <a:defRPr sz="1400" kern="1200">
              <a:solidFill>
                <a:srgbClr val="000000"/>
              </a:solidFill>
              <a:latin typeface="Century Gothic"/>
            </a:defRPr>
          </a:lvl3pPr>
          <a:lvl4pPr marL="1371600" algn="l" rtl="0" eaLnBrk="0" fontAlgn="base" hangingPunct="0">
            <a:spcBef>
              <a:spcPct val="0"/>
            </a:spcBef>
            <a:spcAft>
              <a:spcPct val="0"/>
            </a:spcAft>
            <a:defRPr sz="1400" kern="1200">
              <a:solidFill>
                <a:srgbClr val="000000"/>
              </a:solidFill>
              <a:latin typeface="Century Gothic"/>
            </a:defRPr>
          </a:lvl4pPr>
          <a:lvl5pPr marL="1828800" algn="l" rtl="0" eaLnBrk="0" fontAlgn="base" hangingPunct="0">
            <a:spcBef>
              <a:spcPct val="0"/>
            </a:spcBef>
            <a:spcAft>
              <a:spcPct val="0"/>
            </a:spcAft>
            <a:defRPr sz="1400" kern="1200">
              <a:solidFill>
                <a:srgbClr val="000000"/>
              </a:solidFill>
              <a:latin typeface="Century Gothic"/>
            </a:defRPr>
          </a:lvl5pPr>
          <a:lvl6pPr marL="2286000" algn="l" defTabSz="914400" rtl="0" eaLnBrk="1" latinLnBrk="0" hangingPunct="1">
            <a:defRPr sz="1400" kern="1200">
              <a:solidFill>
                <a:srgbClr val="000000"/>
              </a:solidFill>
              <a:latin typeface="Century Gothic"/>
            </a:defRPr>
          </a:lvl6pPr>
          <a:lvl7pPr marL="2743200" algn="l" defTabSz="914400" rtl="0" eaLnBrk="1" latinLnBrk="0" hangingPunct="1">
            <a:defRPr sz="1400" kern="1200">
              <a:solidFill>
                <a:srgbClr val="000000"/>
              </a:solidFill>
              <a:latin typeface="Century Gothic"/>
            </a:defRPr>
          </a:lvl7pPr>
          <a:lvl8pPr marL="3200400" algn="l" defTabSz="914400" rtl="0" eaLnBrk="1" latinLnBrk="0" hangingPunct="1">
            <a:defRPr sz="1400" kern="1200">
              <a:solidFill>
                <a:srgbClr val="000000"/>
              </a:solidFill>
              <a:latin typeface="Century Gothic"/>
            </a:defRPr>
          </a:lvl8pPr>
          <a:lvl9pPr marL="3657600" algn="l" defTabSz="914400" rtl="0" eaLnBrk="1" latinLnBrk="0" hangingPunct="1">
            <a:defRPr sz="1400" kern="1200">
              <a:solidFill>
                <a:srgbClr val="000000"/>
              </a:solidFill>
              <a:latin typeface="Century Gothic"/>
            </a:defRPr>
          </a:lvl9pPr>
        </a:lstStyle>
        <a:p xmlns:a="http://schemas.openxmlformats.org/drawingml/2006/main">
          <a:pPr marL="0" marR="0" indent="0" algn="l" defTabSz="914400" rtl="0" eaLnBrk="0" fontAlgn="base" latinLnBrk="0" hangingPunct="0">
            <a:lnSpc>
              <a:spcPct val="100000"/>
            </a:lnSpc>
            <a:spcBef>
              <a:spcPct val="0"/>
            </a:spcBef>
            <a:spcAft>
              <a:spcPct val="0"/>
            </a:spcAft>
            <a:buClrTx/>
            <a:buSzTx/>
            <a:buFontTx/>
            <a:buNone/>
            <a:tabLst/>
          </a:pPr>
          <a:endParaRPr kumimoji="0" lang="de-AT" sz="1400" b="0" i="0" u="none" strike="noStrike" cap="none" normalizeH="0" baseline="0" smtClean="0">
            <a:ln>
              <a:noFill/>
            </a:ln>
            <a:solidFill>
              <a:srgbClr val="000099"/>
            </a:solidFill>
            <a:effectLst/>
            <a:latin typeface="Arial"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63795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04875" y="4709278"/>
            <a:ext cx="4987925" cy="5069698"/>
          </a:xfrm>
          <a:prstGeom prst="rect">
            <a:avLst/>
          </a:prstGeom>
          <a:noFill/>
          <a:ln w="12700">
            <a:noFill/>
            <a:miter lim="800000"/>
            <a:headEnd/>
            <a:tailEnd/>
          </a:ln>
          <a:effectLst/>
        </p:spPr>
        <p:txBody>
          <a:bodyPr vert="horz" wrap="square" lIns="103343" tIns="51671" rIns="103343" bIns="5167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1" name="Rectangle 3"/>
          <p:cNvSpPr>
            <a:spLocks noGrp="1" noRot="1" noChangeAspect="1" noChangeArrowheads="1" noTextEdit="1"/>
          </p:cNvSpPr>
          <p:nvPr>
            <p:ph type="sldImg" idx="2"/>
          </p:nvPr>
        </p:nvSpPr>
        <p:spPr bwMode="auto">
          <a:xfrm>
            <a:off x="722313" y="750888"/>
            <a:ext cx="5364162" cy="3714750"/>
          </a:xfrm>
          <a:prstGeom prst="rect">
            <a:avLst/>
          </a:prstGeom>
          <a:noFill/>
          <a:ln w="12700">
            <a:solidFill>
              <a:schemeClr val="tx1"/>
            </a:solidFill>
            <a:miter lim="800000"/>
            <a:headEnd/>
            <a:tailEnd/>
          </a:ln>
          <a:effectLst/>
        </p:spPr>
      </p:sp>
    </p:spTree>
    <p:extLst>
      <p:ext uri="{BB962C8B-B14F-4D97-AF65-F5344CB8AC3E}">
        <p14:creationId xmlns:p14="http://schemas.microsoft.com/office/powerpoint/2010/main" val="1272016328"/>
      </p:ext>
    </p:extLst>
  </p:cSld>
  <p:clrMap bg1="lt1" tx1="dk1" bg2="lt2" tx2="dk2" accent1="accent1" accent2="accent2" accent3="accent3" accent4="accent4" accent5="accent5" accent6="accent6" hlink="hlink" folHlink="folHlink"/>
  <p:notesStyle>
    <a:lvl1pPr algn="l" defTabSz="1014413" rtl="0" eaLnBrk="0" fontAlgn="base" hangingPunct="0">
      <a:spcBef>
        <a:spcPct val="30000"/>
      </a:spcBef>
      <a:spcAft>
        <a:spcPct val="0"/>
      </a:spcAft>
      <a:defRPr sz="1300" kern="1200">
        <a:solidFill>
          <a:schemeClr val="tx1"/>
        </a:solidFill>
        <a:latin typeface="Arial" charset="0"/>
        <a:ea typeface="+mn-ea"/>
        <a:cs typeface="+mn-cs"/>
      </a:defRPr>
    </a:lvl1pPr>
    <a:lvl2pPr marL="508000" algn="l" defTabSz="1014413" rtl="0" eaLnBrk="0" fontAlgn="base" hangingPunct="0">
      <a:spcBef>
        <a:spcPct val="30000"/>
      </a:spcBef>
      <a:spcAft>
        <a:spcPct val="0"/>
      </a:spcAft>
      <a:defRPr sz="1300" kern="1200">
        <a:solidFill>
          <a:schemeClr val="tx1"/>
        </a:solidFill>
        <a:latin typeface="Arial" charset="0"/>
        <a:ea typeface="+mn-ea"/>
        <a:cs typeface="+mn-cs"/>
      </a:defRPr>
    </a:lvl2pPr>
    <a:lvl3pPr marL="1014413" algn="l" defTabSz="1014413" rtl="0" eaLnBrk="0" fontAlgn="base" hangingPunct="0">
      <a:spcBef>
        <a:spcPct val="30000"/>
      </a:spcBef>
      <a:spcAft>
        <a:spcPct val="0"/>
      </a:spcAft>
      <a:defRPr sz="1300" kern="1200">
        <a:solidFill>
          <a:schemeClr val="tx1"/>
        </a:solidFill>
        <a:latin typeface="Arial" charset="0"/>
        <a:ea typeface="+mn-ea"/>
        <a:cs typeface="+mn-cs"/>
      </a:defRPr>
    </a:lvl3pPr>
    <a:lvl4pPr marL="1522413" algn="l" defTabSz="1014413" rtl="0" eaLnBrk="0" fontAlgn="base" hangingPunct="0">
      <a:spcBef>
        <a:spcPct val="30000"/>
      </a:spcBef>
      <a:spcAft>
        <a:spcPct val="0"/>
      </a:spcAft>
      <a:defRPr sz="1300" kern="1200">
        <a:solidFill>
          <a:schemeClr val="tx1"/>
        </a:solidFill>
        <a:latin typeface="Arial" charset="0"/>
        <a:ea typeface="+mn-ea"/>
        <a:cs typeface="+mn-cs"/>
      </a:defRPr>
    </a:lvl4pPr>
    <a:lvl5pPr marL="2030413" algn="l" defTabSz="1014413" rtl="0" eaLnBrk="0" fontAlgn="base" hangingPunct="0">
      <a:spcBef>
        <a:spcPct val="30000"/>
      </a:spcBef>
      <a:spcAft>
        <a:spcPct val="0"/>
      </a:spcAft>
      <a:defRPr sz="13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Tree>
    <p:extLst>
      <p:ext uri="{BB962C8B-B14F-4D97-AF65-F5344CB8AC3E}">
        <p14:creationId xmlns:p14="http://schemas.microsoft.com/office/powerpoint/2010/main" val="41016051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Tree>
    <p:extLst>
      <p:ext uri="{BB962C8B-B14F-4D97-AF65-F5344CB8AC3E}">
        <p14:creationId xmlns:p14="http://schemas.microsoft.com/office/powerpoint/2010/main" val="6167541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342900" indent="-342900">
              <a:buAutoNum type="arabicPeriod"/>
            </a:pPr>
            <a:r>
              <a:rPr lang="de-AT" dirty="0" smtClean="0"/>
              <a:t>Quartil… 25% aller </a:t>
            </a:r>
            <a:r>
              <a:rPr lang="de-AT" dirty="0" err="1" smtClean="0"/>
              <a:t>PensionistInnen</a:t>
            </a:r>
            <a:r>
              <a:rPr lang="de-AT" baseline="0" dirty="0" smtClean="0"/>
              <a:t> verdienen weniger als diesen Betrag.</a:t>
            </a:r>
          </a:p>
          <a:p>
            <a:pPr marL="342900" indent="-342900">
              <a:buNone/>
            </a:pPr>
            <a:r>
              <a:rPr lang="de-AT" baseline="0" dirty="0" smtClean="0"/>
              <a:t>Median… 50% </a:t>
            </a:r>
            <a:r>
              <a:rPr lang="de-AT" dirty="0" smtClean="0"/>
              <a:t>aller </a:t>
            </a:r>
            <a:r>
              <a:rPr lang="de-AT" dirty="0" err="1" smtClean="0"/>
              <a:t>PensionistInnen</a:t>
            </a:r>
            <a:r>
              <a:rPr lang="de-AT" baseline="0" dirty="0" smtClean="0"/>
              <a:t> verdienen weniger als diesen Betrag.</a:t>
            </a:r>
          </a:p>
          <a:p>
            <a:pPr marL="342900" indent="-342900">
              <a:buNone/>
            </a:pPr>
            <a:r>
              <a:rPr lang="de-AT" baseline="0" dirty="0" smtClean="0"/>
              <a:t>3. Quartil… 75% </a:t>
            </a:r>
            <a:r>
              <a:rPr lang="de-AT" dirty="0" smtClean="0"/>
              <a:t>aller </a:t>
            </a:r>
            <a:r>
              <a:rPr lang="de-AT" dirty="0" err="1" smtClean="0"/>
              <a:t>PensionistInnen</a:t>
            </a:r>
            <a:r>
              <a:rPr lang="de-AT" baseline="0" dirty="0" smtClean="0"/>
              <a:t> verdienen weniger als diesen Betrag.</a:t>
            </a:r>
          </a:p>
          <a:p>
            <a:pPr marL="342900" indent="-342900">
              <a:buNone/>
            </a:pPr>
            <a:endParaRPr lang="de-AT" baseline="0" dirty="0" smtClean="0"/>
          </a:p>
          <a:p>
            <a:pPr marL="342900" indent="-342900">
              <a:buNone/>
            </a:pPr>
            <a:r>
              <a:rPr lang="de-AT" baseline="0" dirty="0" smtClean="0"/>
              <a:t>Gründe für geringeres Einkommen in Vorarlberg als in Gesamtösterreich: </a:t>
            </a:r>
          </a:p>
          <a:p>
            <a:pPr marL="342900" indent="-342900">
              <a:buFont typeface="Arial" pitchFamily="34" charset="0"/>
              <a:buChar char="•"/>
            </a:pPr>
            <a:r>
              <a:rPr lang="de-AT" baseline="0" dirty="0" smtClean="0"/>
              <a:t>Fraueneinkommen durch verschiedene Faktoren (Teilzeitquote, Beschäftigungsquote) sehr gering </a:t>
            </a:r>
            <a:r>
              <a:rPr lang="de-AT" baseline="0" dirty="0" smtClean="0">
                <a:sym typeface="Wingdings" pitchFamily="2" charset="2"/>
              </a:rPr>
              <a:t> wirkt sich auf das Medianeinkommen stark aus – Unterschied bei Männern auch gegeben, aber wesentlich geringer</a:t>
            </a:r>
          </a:p>
          <a:p>
            <a:pPr marL="342900" indent="-342900">
              <a:buFont typeface="Arial" pitchFamily="34" charset="0"/>
              <a:buChar char="•"/>
            </a:pPr>
            <a:r>
              <a:rPr lang="de-AT" baseline="0" dirty="0" smtClean="0"/>
              <a:t>in Vorarlberg weniger </a:t>
            </a:r>
            <a:r>
              <a:rPr lang="de-AT" baseline="0" dirty="0" err="1" smtClean="0"/>
              <a:t>BeamtInnen</a:t>
            </a:r>
            <a:r>
              <a:rPr lang="de-AT" baseline="0" dirty="0" smtClean="0"/>
              <a:t> als in </a:t>
            </a:r>
            <a:r>
              <a:rPr lang="de-AT" baseline="0" dirty="0" err="1" smtClean="0"/>
              <a:t>GesamtÖ</a:t>
            </a:r>
            <a:endParaRPr lang="de-AT" baseline="0" dirty="0" smtClean="0"/>
          </a:p>
          <a:p>
            <a:pPr marL="342900" indent="-342900">
              <a:buFont typeface="Arial" pitchFamily="34" charset="0"/>
              <a:buChar char="•"/>
            </a:pPr>
            <a:r>
              <a:rPr lang="de-AT" baseline="0" dirty="0" smtClean="0"/>
              <a:t>weiterer möglicher Grund: Einkommen aus Niedriglohnbranchen (z.B. Textilindustrie), die früher in Vorarlberg stärker vertreten war, wirkt sich auf Pensionen aus; wenn man die Pensionshöhe für Neuzuerkennungen ansehen würde, könnte das Bild ein anderes sein, doch sind die Daten dafür auf Bundesländerebene aus der Lohnsteuerstatistik </a:t>
            </a:r>
            <a:r>
              <a:rPr lang="de-AT" baseline="0" dirty="0" err="1" smtClean="0"/>
              <a:t>adhoc</a:t>
            </a:r>
            <a:r>
              <a:rPr lang="de-AT" baseline="0" dirty="0" smtClean="0"/>
              <a:t> nicht verfügbar. </a:t>
            </a:r>
          </a:p>
          <a:p>
            <a:pPr marL="342900" indent="-342900">
              <a:buNone/>
            </a:pPr>
            <a:endParaRPr lang="de-AT" baseline="0" dirty="0" smtClean="0"/>
          </a:p>
        </p:txBody>
      </p:sp>
    </p:spTree>
    <p:extLst>
      <p:ext uri="{BB962C8B-B14F-4D97-AF65-F5344CB8AC3E}">
        <p14:creationId xmlns:p14="http://schemas.microsoft.com/office/powerpoint/2010/main" val="3837487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70000" lnSpcReduction="20000"/>
          </a:bodyPr>
          <a:lstStyle/>
          <a:p>
            <a:r>
              <a:rPr lang="de-DE" dirty="0" smtClean="0"/>
              <a:t>In den Haushaltsausgaben enthalten sind sämtliche Ausgaben aller Haushalte, unabhängig von der Haushaltsgröße, also von Einpersonenhaushalten bis hin zu sehr großen Haushalten. Einen direkten Vergleich der Ausgaben unterschiedlich großer und verschieden zusammengesetzter Haushalte ermöglichen die </a:t>
            </a:r>
            <a:r>
              <a:rPr lang="de-DE" dirty="0" err="1" smtClean="0"/>
              <a:t>Äquivalenzausgaben</a:t>
            </a:r>
            <a:r>
              <a:rPr lang="de-DE" dirty="0" smtClean="0"/>
              <a:t> (gewichtete „Pro-Kopf“-Ausgaben).</a:t>
            </a:r>
          </a:p>
          <a:p>
            <a:r>
              <a:rPr lang="de-DE" dirty="0" smtClean="0"/>
              <a:t>Bei der Interpretation der Ergebnisse muss berücksichtigt werden, dass die Ausgaben nicht zwangsläufig aus dem laufenden Einkommen bezahlt werden, sondern dabei auch Sonderzahlungen, wie das 13. oder 14. Monatsgehalt oder etwaige Belohnungen, z.B. zu Weihnachten, eine Rolle spielen. Insbesondere größere Anschaffungen (z.B. ein Auto) werden wohl häufig durch andere Geldquellen, wie Erspartes, Vermögen, Schenkungen oder Erbschaften, Abfertigungen aber auch durch Kredite oder Ratenzahlungen, finanziert.</a:t>
            </a:r>
          </a:p>
          <a:p>
            <a:endParaRPr lang="de-AT" sz="1300" kern="1200" baseline="0" dirty="0" smtClean="0">
              <a:solidFill>
                <a:schemeClr val="tx1"/>
              </a:solidFill>
              <a:latin typeface="Arial" charset="0"/>
              <a:ea typeface="+mn-ea"/>
              <a:cs typeface="+mn-cs"/>
            </a:endParaRPr>
          </a:p>
          <a:p>
            <a:r>
              <a:rPr lang="de-AT" sz="1300" kern="1200" baseline="0" dirty="0" smtClean="0">
                <a:solidFill>
                  <a:schemeClr val="tx1"/>
                </a:solidFill>
                <a:latin typeface="Arial" charset="0"/>
                <a:ea typeface="+mn-ea"/>
                <a:cs typeface="+mn-cs"/>
              </a:rPr>
              <a:t>Verbrauchsausgaben </a:t>
            </a:r>
            <a:r>
              <a:rPr lang="de-AT" sz="1300" b="0" kern="1200" baseline="0" dirty="0" smtClean="0">
                <a:solidFill>
                  <a:schemeClr val="tx1"/>
                </a:solidFill>
                <a:latin typeface="Arial" charset="0"/>
                <a:ea typeface="+mn-ea"/>
                <a:cs typeface="+mn-cs"/>
              </a:rPr>
              <a:t>enthalten: </a:t>
            </a:r>
          </a:p>
          <a:p>
            <a:r>
              <a:rPr lang="de-DE" sz="1300" b="0" kern="1200" baseline="0" dirty="0" smtClean="0">
                <a:solidFill>
                  <a:schemeClr val="tx1"/>
                </a:solidFill>
                <a:latin typeface="Arial" charset="0"/>
                <a:ea typeface="+mn-ea"/>
                <a:cs typeface="+mn-cs"/>
              </a:rPr>
              <a:t>+Ausgaben aller Privathaushalte in Österreich, d.h. von Einpersonenhaushalten bis zu sehr großen Haushalten, von Haushalten mit Kindern, </a:t>
            </a:r>
            <a:r>
              <a:rPr lang="de-DE" sz="1300" b="0" kern="1200" baseline="0" dirty="0" err="1" smtClean="0">
                <a:solidFill>
                  <a:schemeClr val="tx1"/>
                </a:solidFill>
                <a:latin typeface="Arial" charset="0"/>
                <a:ea typeface="+mn-ea"/>
                <a:cs typeface="+mn-cs"/>
              </a:rPr>
              <a:t>Pensionistenhaushalten</a:t>
            </a:r>
            <a:r>
              <a:rPr lang="de-DE" sz="1300" b="0" kern="1200" baseline="0" dirty="0" smtClean="0">
                <a:solidFill>
                  <a:schemeClr val="tx1"/>
                </a:solidFill>
                <a:latin typeface="Arial" charset="0"/>
                <a:ea typeface="+mn-ea"/>
                <a:cs typeface="+mn-cs"/>
              </a:rPr>
              <a:t>, etc. </a:t>
            </a:r>
          </a:p>
          <a:p>
            <a:r>
              <a:rPr lang="de-DE" sz="1300" b="0" kern="1200" baseline="0" dirty="0" smtClean="0">
                <a:solidFill>
                  <a:schemeClr val="tx1"/>
                </a:solidFill>
                <a:latin typeface="Arial" charset="0"/>
                <a:ea typeface="+mn-ea"/>
                <a:cs typeface="+mn-cs"/>
              </a:rPr>
              <a:t>+Sämtliche Ausgaben für Waren und Dienstleistungen, inkl. großer Anschaffungen, z.B. Auto, Waschmaschine, oder saisonaler Ausgaben, wie zu Weihnachten, zu Schulbeginn, im/für Urlaub</a:t>
            </a:r>
          </a:p>
          <a:p>
            <a:r>
              <a:rPr lang="de-DE" sz="1300" b="0" kern="1200" baseline="0" dirty="0" smtClean="0">
                <a:solidFill>
                  <a:schemeClr val="tx1"/>
                </a:solidFill>
                <a:latin typeface="Arial" charset="0"/>
                <a:ea typeface="+mn-ea"/>
                <a:cs typeface="+mn-cs"/>
              </a:rPr>
              <a:t>enthalten NICHT: </a:t>
            </a:r>
          </a:p>
          <a:p>
            <a:r>
              <a:rPr lang="de-DE" sz="1300" kern="1200" baseline="0" dirty="0" smtClean="0">
                <a:solidFill>
                  <a:schemeClr val="tx1"/>
                </a:solidFill>
                <a:latin typeface="Arial" charset="0"/>
                <a:ea typeface="+mn-ea"/>
                <a:cs typeface="+mn-cs"/>
              </a:rPr>
              <a:t>Sparen, private Geldtransfers, Kreditrückzahlungen, betriebliche Ausgaben, Gutscheine </a:t>
            </a:r>
          </a:p>
          <a:p>
            <a:r>
              <a:rPr lang="de-DE" sz="1300" kern="1200" baseline="0" dirty="0" smtClean="0">
                <a:solidFill>
                  <a:schemeClr val="tx1"/>
                </a:solidFill>
                <a:latin typeface="Arial" charset="0"/>
                <a:ea typeface="+mn-ea"/>
                <a:cs typeface="+mn-cs"/>
              </a:rPr>
              <a:t>Investitionen, Wertanlage, z.B. Immobilienkäufe, Hausbau </a:t>
            </a:r>
          </a:p>
          <a:p>
            <a:endParaRPr lang="de-DE" sz="1300" kern="1200" baseline="0" dirty="0" smtClean="0">
              <a:solidFill>
                <a:schemeClr val="tx1"/>
              </a:solidFill>
              <a:latin typeface="Arial" charset="0"/>
              <a:ea typeface="+mn-ea"/>
              <a:cs typeface="+mn-cs"/>
            </a:endParaRPr>
          </a:p>
          <a:p>
            <a:endParaRPr lang="de-DE" sz="1300" kern="1200" baseline="0" dirty="0" smtClean="0">
              <a:solidFill>
                <a:schemeClr val="tx1"/>
              </a:solidFill>
              <a:latin typeface="Arial" charset="0"/>
              <a:ea typeface="+mn-ea"/>
              <a:cs typeface="+mn-cs"/>
            </a:endParaRPr>
          </a:p>
          <a:p>
            <a:r>
              <a:rPr lang="de-AT" dirty="0" smtClean="0"/>
              <a:t>          </a:t>
            </a:r>
            <a:r>
              <a:rPr lang="de-AT" dirty="0" err="1" smtClean="0"/>
              <a:t>Med</a:t>
            </a:r>
            <a:r>
              <a:rPr lang="de-AT" baseline="0" dirty="0" smtClean="0"/>
              <a:t>  </a:t>
            </a:r>
            <a:r>
              <a:rPr lang="de-AT" dirty="0" err="1" smtClean="0"/>
              <a:t>arith.Mittel</a:t>
            </a:r>
            <a:endParaRPr lang="de-AT" dirty="0" smtClean="0"/>
          </a:p>
          <a:p>
            <a:r>
              <a:rPr lang="de-AT" sz="1300" b="0" i="0" u="none" strike="noStrike" kern="1200" dirty="0" smtClean="0">
                <a:solidFill>
                  <a:schemeClr val="tx1"/>
                </a:solidFill>
                <a:latin typeface="Arial" charset="0"/>
                <a:ea typeface="+mn-ea"/>
                <a:cs typeface="+mn-cs"/>
              </a:rPr>
              <a:t>bis 24</a:t>
            </a:r>
            <a:r>
              <a:rPr lang="de-AT" dirty="0" smtClean="0"/>
              <a:t> </a:t>
            </a:r>
            <a:r>
              <a:rPr lang="de-AT" sz="1300" b="0" i="0" u="none" strike="noStrike" kern="1200" dirty="0" smtClean="0">
                <a:solidFill>
                  <a:schemeClr val="tx1"/>
                </a:solidFill>
                <a:latin typeface="Arial" charset="0"/>
                <a:ea typeface="+mn-ea"/>
                <a:cs typeface="+mn-cs"/>
              </a:rPr>
              <a:t>1520</a:t>
            </a:r>
            <a:r>
              <a:rPr lang="de-AT" dirty="0" smtClean="0"/>
              <a:t> </a:t>
            </a:r>
            <a:r>
              <a:rPr lang="de-AT" sz="1300" b="0" i="0" u="none" strike="noStrike" kern="1200" dirty="0" smtClean="0">
                <a:solidFill>
                  <a:schemeClr val="tx1"/>
                </a:solidFill>
                <a:latin typeface="Arial" charset="0"/>
                <a:ea typeface="+mn-ea"/>
                <a:cs typeface="+mn-cs"/>
              </a:rPr>
              <a:t>1650</a:t>
            </a:r>
            <a:r>
              <a:rPr lang="de-AT" dirty="0" smtClean="0"/>
              <a:t> </a:t>
            </a:r>
          </a:p>
          <a:p>
            <a:r>
              <a:rPr lang="de-AT" sz="1300" b="0" i="0" u="none" strike="noStrike" kern="1200" dirty="0" smtClean="0">
                <a:solidFill>
                  <a:schemeClr val="tx1"/>
                </a:solidFill>
                <a:latin typeface="Arial" charset="0"/>
                <a:ea typeface="+mn-ea"/>
                <a:cs typeface="+mn-cs"/>
              </a:rPr>
              <a:t>25-29</a:t>
            </a:r>
            <a:r>
              <a:rPr lang="de-AT" dirty="0" smtClean="0"/>
              <a:t> </a:t>
            </a:r>
            <a:r>
              <a:rPr lang="de-AT" sz="1300" b="0" i="0" u="none" strike="noStrike" kern="1200" dirty="0" smtClean="0">
                <a:solidFill>
                  <a:schemeClr val="tx1"/>
                </a:solidFill>
                <a:latin typeface="Arial" charset="0"/>
                <a:ea typeface="+mn-ea"/>
                <a:cs typeface="+mn-cs"/>
              </a:rPr>
              <a:t>1610</a:t>
            </a:r>
            <a:r>
              <a:rPr lang="de-AT" dirty="0" smtClean="0"/>
              <a:t> </a:t>
            </a:r>
            <a:r>
              <a:rPr lang="de-AT" sz="1300" b="0" i="0" u="none" strike="noStrike" kern="1200" dirty="0" smtClean="0">
                <a:solidFill>
                  <a:schemeClr val="tx1"/>
                </a:solidFill>
                <a:latin typeface="Arial" charset="0"/>
                <a:ea typeface="+mn-ea"/>
                <a:cs typeface="+mn-cs"/>
              </a:rPr>
              <a:t>1890</a:t>
            </a:r>
            <a:r>
              <a:rPr lang="de-AT" dirty="0" smtClean="0"/>
              <a:t> </a:t>
            </a:r>
          </a:p>
          <a:p>
            <a:r>
              <a:rPr lang="de-AT" sz="1300" b="0" i="0" u="none" strike="noStrike" kern="1200" dirty="0" smtClean="0">
                <a:solidFill>
                  <a:schemeClr val="tx1"/>
                </a:solidFill>
                <a:latin typeface="Arial" charset="0"/>
                <a:ea typeface="+mn-ea"/>
                <a:cs typeface="+mn-cs"/>
              </a:rPr>
              <a:t>30-34</a:t>
            </a:r>
            <a:r>
              <a:rPr lang="de-AT" dirty="0" smtClean="0"/>
              <a:t> </a:t>
            </a:r>
            <a:r>
              <a:rPr lang="de-AT" sz="1300" b="0" i="0" u="none" strike="noStrike" kern="1200" dirty="0" smtClean="0">
                <a:solidFill>
                  <a:schemeClr val="tx1"/>
                </a:solidFill>
                <a:latin typeface="Arial" charset="0"/>
                <a:ea typeface="+mn-ea"/>
                <a:cs typeface="+mn-cs"/>
              </a:rPr>
              <a:t>1700</a:t>
            </a:r>
            <a:r>
              <a:rPr lang="de-AT" dirty="0" smtClean="0"/>
              <a:t> </a:t>
            </a:r>
            <a:r>
              <a:rPr lang="de-AT" sz="1300" b="0" i="0" u="none" strike="noStrike" kern="1200" dirty="0" smtClean="0">
                <a:solidFill>
                  <a:schemeClr val="tx1"/>
                </a:solidFill>
                <a:latin typeface="Arial" charset="0"/>
                <a:ea typeface="+mn-ea"/>
                <a:cs typeface="+mn-cs"/>
              </a:rPr>
              <a:t>1920</a:t>
            </a:r>
            <a:r>
              <a:rPr lang="de-AT" dirty="0" smtClean="0"/>
              <a:t> </a:t>
            </a:r>
          </a:p>
          <a:p>
            <a:r>
              <a:rPr lang="de-AT" sz="1300" b="0" i="0" u="none" strike="noStrike" kern="1200" dirty="0" smtClean="0">
                <a:solidFill>
                  <a:schemeClr val="tx1"/>
                </a:solidFill>
                <a:latin typeface="Arial" charset="0"/>
                <a:ea typeface="+mn-ea"/>
                <a:cs typeface="+mn-cs"/>
              </a:rPr>
              <a:t>35-39</a:t>
            </a:r>
            <a:r>
              <a:rPr lang="de-AT" dirty="0" smtClean="0"/>
              <a:t> </a:t>
            </a:r>
            <a:r>
              <a:rPr lang="de-AT" sz="1300" b="0" i="0" u="none" strike="noStrike" kern="1200" dirty="0" smtClean="0">
                <a:solidFill>
                  <a:schemeClr val="tx1"/>
                </a:solidFill>
                <a:latin typeface="Arial" charset="0"/>
                <a:ea typeface="+mn-ea"/>
                <a:cs typeface="+mn-cs"/>
              </a:rPr>
              <a:t>1640</a:t>
            </a:r>
            <a:r>
              <a:rPr lang="de-AT" dirty="0" smtClean="0"/>
              <a:t> </a:t>
            </a:r>
            <a:r>
              <a:rPr lang="de-AT" sz="1300" b="0" i="0" u="none" strike="noStrike" kern="1200" dirty="0" smtClean="0">
                <a:solidFill>
                  <a:schemeClr val="tx1"/>
                </a:solidFill>
                <a:latin typeface="Arial" charset="0"/>
                <a:ea typeface="+mn-ea"/>
                <a:cs typeface="+mn-cs"/>
              </a:rPr>
              <a:t>1840</a:t>
            </a:r>
            <a:r>
              <a:rPr lang="de-AT" dirty="0" smtClean="0"/>
              <a:t> </a:t>
            </a:r>
          </a:p>
          <a:p>
            <a:r>
              <a:rPr lang="de-AT" sz="1300" b="0" i="0" u="none" strike="noStrike" kern="1200" dirty="0" smtClean="0">
                <a:solidFill>
                  <a:schemeClr val="tx1"/>
                </a:solidFill>
                <a:latin typeface="Arial" charset="0"/>
                <a:ea typeface="+mn-ea"/>
                <a:cs typeface="+mn-cs"/>
              </a:rPr>
              <a:t>40-44</a:t>
            </a:r>
            <a:r>
              <a:rPr lang="de-AT" dirty="0" smtClean="0"/>
              <a:t> </a:t>
            </a:r>
            <a:r>
              <a:rPr lang="de-AT" sz="1300" b="0" i="0" u="none" strike="noStrike" kern="1200" dirty="0" smtClean="0">
                <a:solidFill>
                  <a:schemeClr val="tx1"/>
                </a:solidFill>
                <a:latin typeface="Arial" charset="0"/>
                <a:ea typeface="+mn-ea"/>
                <a:cs typeface="+mn-cs"/>
              </a:rPr>
              <a:t>1750</a:t>
            </a:r>
            <a:r>
              <a:rPr lang="de-AT" dirty="0" smtClean="0"/>
              <a:t> </a:t>
            </a:r>
            <a:r>
              <a:rPr lang="de-AT" sz="1300" b="0" i="0" u="none" strike="noStrike" kern="1200" dirty="0" smtClean="0">
                <a:solidFill>
                  <a:schemeClr val="tx1"/>
                </a:solidFill>
                <a:latin typeface="Arial" charset="0"/>
                <a:ea typeface="+mn-ea"/>
                <a:cs typeface="+mn-cs"/>
              </a:rPr>
              <a:t>2020</a:t>
            </a:r>
            <a:r>
              <a:rPr lang="de-AT" dirty="0" smtClean="0"/>
              <a:t> </a:t>
            </a:r>
          </a:p>
          <a:p>
            <a:r>
              <a:rPr lang="de-AT" sz="1300" b="0" i="0" u="none" strike="noStrike" kern="1200" dirty="0" smtClean="0">
                <a:solidFill>
                  <a:schemeClr val="tx1"/>
                </a:solidFill>
                <a:latin typeface="Arial" charset="0"/>
                <a:ea typeface="+mn-ea"/>
                <a:cs typeface="+mn-cs"/>
              </a:rPr>
              <a:t>45-49</a:t>
            </a:r>
            <a:r>
              <a:rPr lang="de-AT" dirty="0" smtClean="0"/>
              <a:t> </a:t>
            </a:r>
            <a:r>
              <a:rPr lang="de-AT" sz="1300" b="0" i="0" u="none" strike="noStrike" kern="1200" dirty="0" smtClean="0">
                <a:solidFill>
                  <a:schemeClr val="tx1"/>
                </a:solidFill>
                <a:latin typeface="Arial" charset="0"/>
                <a:ea typeface="+mn-ea"/>
                <a:cs typeface="+mn-cs"/>
              </a:rPr>
              <a:t>1670</a:t>
            </a:r>
            <a:r>
              <a:rPr lang="de-AT" dirty="0" smtClean="0"/>
              <a:t> </a:t>
            </a:r>
            <a:r>
              <a:rPr lang="de-AT" sz="1300" b="0" i="0" u="none" strike="noStrike" kern="1200" dirty="0" smtClean="0">
                <a:solidFill>
                  <a:schemeClr val="tx1"/>
                </a:solidFill>
                <a:latin typeface="Arial" charset="0"/>
                <a:ea typeface="+mn-ea"/>
                <a:cs typeface="+mn-cs"/>
              </a:rPr>
              <a:t>1930</a:t>
            </a:r>
            <a:r>
              <a:rPr lang="de-AT" dirty="0" smtClean="0"/>
              <a:t> </a:t>
            </a:r>
          </a:p>
          <a:p>
            <a:r>
              <a:rPr lang="de-AT" sz="1300" b="0" i="0" u="none" strike="noStrike" kern="1200" dirty="0" smtClean="0">
                <a:solidFill>
                  <a:schemeClr val="tx1"/>
                </a:solidFill>
                <a:latin typeface="Arial" charset="0"/>
                <a:ea typeface="+mn-ea"/>
                <a:cs typeface="+mn-cs"/>
              </a:rPr>
              <a:t>50-54</a:t>
            </a:r>
            <a:r>
              <a:rPr lang="de-AT" dirty="0" smtClean="0"/>
              <a:t> </a:t>
            </a:r>
            <a:r>
              <a:rPr lang="de-AT" sz="1300" b="0" i="0" u="none" strike="noStrike" kern="1200" dirty="0" smtClean="0">
                <a:solidFill>
                  <a:schemeClr val="tx1"/>
                </a:solidFill>
                <a:latin typeface="Arial" charset="0"/>
                <a:ea typeface="+mn-ea"/>
                <a:cs typeface="+mn-cs"/>
              </a:rPr>
              <a:t>1780</a:t>
            </a:r>
            <a:r>
              <a:rPr lang="de-AT" dirty="0" smtClean="0"/>
              <a:t> </a:t>
            </a:r>
            <a:r>
              <a:rPr lang="de-AT" sz="1300" b="0" i="0" u="none" strike="noStrike" kern="1200" dirty="0" smtClean="0">
                <a:solidFill>
                  <a:schemeClr val="tx1"/>
                </a:solidFill>
                <a:latin typeface="Arial" charset="0"/>
                <a:ea typeface="+mn-ea"/>
                <a:cs typeface="+mn-cs"/>
              </a:rPr>
              <a:t>2070</a:t>
            </a:r>
            <a:r>
              <a:rPr lang="de-AT" dirty="0" smtClean="0"/>
              <a:t> </a:t>
            </a:r>
          </a:p>
          <a:p>
            <a:r>
              <a:rPr lang="de-AT" sz="1300" b="0" i="0" u="none" strike="noStrike" kern="1200" dirty="0" smtClean="0">
                <a:solidFill>
                  <a:schemeClr val="tx1"/>
                </a:solidFill>
                <a:latin typeface="Arial" charset="0"/>
                <a:ea typeface="+mn-ea"/>
                <a:cs typeface="+mn-cs"/>
              </a:rPr>
              <a:t>55-59</a:t>
            </a:r>
            <a:r>
              <a:rPr lang="de-AT" dirty="0" smtClean="0"/>
              <a:t> </a:t>
            </a:r>
            <a:r>
              <a:rPr lang="de-AT" sz="1300" b="0" i="0" u="none" strike="noStrike" kern="1200" dirty="0" smtClean="0">
                <a:solidFill>
                  <a:schemeClr val="tx1"/>
                </a:solidFill>
                <a:latin typeface="Arial" charset="0"/>
                <a:ea typeface="+mn-ea"/>
                <a:cs typeface="+mn-cs"/>
              </a:rPr>
              <a:t>1820</a:t>
            </a:r>
            <a:r>
              <a:rPr lang="de-AT" dirty="0" smtClean="0"/>
              <a:t> </a:t>
            </a:r>
            <a:r>
              <a:rPr lang="de-AT" sz="1300" b="0" i="0" u="none" strike="noStrike" kern="1200" dirty="0" smtClean="0">
                <a:solidFill>
                  <a:schemeClr val="tx1"/>
                </a:solidFill>
                <a:latin typeface="Arial" charset="0"/>
                <a:ea typeface="+mn-ea"/>
                <a:cs typeface="+mn-cs"/>
              </a:rPr>
              <a:t>2100</a:t>
            </a:r>
            <a:r>
              <a:rPr lang="de-AT" dirty="0" smtClean="0"/>
              <a:t> </a:t>
            </a:r>
          </a:p>
          <a:p>
            <a:r>
              <a:rPr lang="de-AT" sz="1300" b="0" i="0" u="none" strike="noStrike" kern="1200" dirty="0" smtClean="0">
                <a:solidFill>
                  <a:schemeClr val="tx1"/>
                </a:solidFill>
                <a:latin typeface="Arial" charset="0"/>
                <a:ea typeface="+mn-ea"/>
                <a:cs typeface="+mn-cs"/>
              </a:rPr>
              <a:t>60-64</a:t>
            </a:r>
            <a:r>
              <a:rPr lang="de-AT" dirty="0" smtClean="0"/>
              <a:t> </a:t>
            </a:r>
            <a:r>
              <a:rPr lang="de-AT" sz="1300" b="0" i="0" u="none" strike="noStrike" kern="1200" dirty="0" smtClean="0">
                <a:solidFill>
                  <a:schemeClr val="tx1"/>
                </a:solidFill>
                <a:latin typeface="Arial" charset="0"/>
                <a:ea typeface="+mn-ea"/>
                <a:cs typeface="+mn-cs"/>
              </a:rPr>
              <a:t>1830</a:t>
            </a:r>
            <a:r>
              <a:rPr lang="de-AT" dirty="0" smtClean="0"/>
              <a:t> </a:t>
            </a:r>
            <a:r>
              <a:rPr lang="de-AT" sz="1300" b="0" i="0" u="none" strike="noStrike" kern="1200" dirty="0" smtClean="0">
                <a:solidFill>
                  <a:schemeClr val="tx1"/>
                </a:solidFill>
                <a:latin typeface="Arial" charset="0"/>
                <a:ea typeface="+mn-ea"/>
                <a:cs typeface="+mn-cs"/>
              </a:rPr>
              <a:t>2180</a:t>
            </a:r>
            <a:r>
              <a:rPr lang="de-AT" dirty="0" smtClean="0"/>
              <a:t> </a:t>
            </a:r>
          </a:p>
          <a:p>
            <a:r>
              <a:rPr lang="de-AT" sz="1300" b="0" i="0" u="none" strike="noStrike" kern="1200" dirty="0" smtClean="0">
                <a:solidFill>
                  <a:schemeClr val="tx1"/>
                </a:solidFill>
                <a:latin typeface="Arial" charset="0"/>
                <a:ea typeface="+mn-ea"/>
                <a:cs typeface="+mn-cs"/>
              </a:rPr>
              <a:t>65-69</a:t>
            </a:r>
            <a:r>
              <a:rPr lang="de-AT" dirty="0" smtClean="0"/>
              <a:t> </a:t>
            </a:r>
            <a:r>
              <a:rPr lang="de-AT" sz="1300" b="0" i="0" u="none" strike="noStrike" kern="1200" dirty="0" smtClean="0">
                <a:solidFill>
                  <a:schemeClr val="tx1"/>
                </a:solidFill>
                <a:latin typeface="Arial" charset="0"/>
                <a:ea typeface="+mn-ea"/>
                <a:cs typeface="+mn-cs"/>
              </a:rPr>
              <a:t>1870</a:t>
            </a:r>
            <a:r>
              <a:rPr lang="de-AT" dirty="0" smtClean="0"/>
              <a:t> </a:t>
            </a:r>
            <a:r>
              <a:rPr lang="de-AT" sz="1300" b="0" i="0" u="none" strike="noStrike" kern="1200" dirty="0" smtClean="0">
                <a:solidFill>
                  <a:schemeClr val="tx1"/>
                </a:solidFill>
                <a:latin typeface="Arial" charset="0"/>
                <a:ea typeface="+mn-ea"/>
                <a:cs typeface="+mn-cs"/>
              </a:rPr>
              <a:t>2210</a:t>
            </a:r>
            <a:r>
              <a:rPr lang="de-AT" dirty="0" smtClean="0"/>
              <a:t> </a:t>
            </a:r>
          </a:p>
          <a:p>
            <a:r>
              <a:rPr lang="de-AT" sz="1300" b="0" i="0" u="none" strike="noStrike" kern="1200" dirty="0" smtClean="0">
                <a:solidFill>
                  <a:schemeClr val="tx1"/>
                </a:solidFill>
                <a:latin typeface="Arial" charset="0"/>
                <a:ea typeface="+mn-ea"/>
                <a:cs typeface="+mn-cs"/>
              </a:rPr>
              <a:t>70-79</a:t>
            </a:r>
            <a:r>
              <a:rPr lang="de-AT" dirty="0" smtClean="0"/>
              <a:t> </a:t>
            </a:r>
            <a:r>
              <a:rPr lang="de-AT" sz="1300" b="0" i="0" u="none" strike="noStrike" kern="1200" dirty="0" smtClean="0">
                <a:solidFill>
                  <a:schemeClr val="tx1"/>
                </a:solidFill>
                <a:latin typeface="Arial" charset="0"/>
                <a:ea typeface="+mn-ea"/>
                <a:cs typeface="+mn-cs"/>
              </a:rPr>
              <a:t>1660</a:t>
            </a:r>
            <a:r>
              <a:rPr lang="de-AT" dirty="0" smtClean="0"/>
              <a:t> </a:t>
            </a:r>
            <a:r>
              <a:rPr lang="de-AT" sz="1300" b="0" i="0" u="none" strike="noStrike" kern="1200" dirty="0" smtClean="0">
                <a:solidFill>
                  <a:schemeClr val="tx1"/>
                </a:solidFill>
                <a:latin typeface="Arial" charset="0"/>
                <a:ea typeface="+mn-ea"/>
                <a:cs typeface="+mn-cs"/>
              </a:rPr>
              <a:t>1900</a:t>
            </a:r>
            <a:r>
              <a:rPr lang="de-AT" dirty="0" smtClean="0"/>
              <a:t> </a:t>
            </a:r>
          </a:p>
          <a:p>
            <a:r>
              <a:rPr lang="de-AT" sz="1300" b="0" i="0" u="none" strike="noStrike" kern="1200" dirty="0" smtClean="0">
                <a:solidFill>
                  <a:schemeClr val="tx1"/>
                </a:solidFill>
                <a:latin typeface="Arial" charset="0"/>
                <a:ea typeface="+mn-ea"/>
                <a:cs typeface="+mn-cs"/>
              </a:rPr>
              <a:t>ab 80</a:t>
            </a:r>
            <a:r>
              <a:rPr lang="de-AT" dirty="0" smtClean="0"/>
              <a:t> </a:t>
            </a:r>
            <a:r>
              <a:rPr lang="de-AT" sz="1300" b="0" i="0" u="none" strike="noStrike" kern="1200" dirty="0" smtClean="0">
                <a:solidFill>
                  <a:schemeClr val="tx1"/>
                </a:solidFill>
                <a:latin typeface="Arial" charset="0"/>
                <a:ea typeface="+mn-ea"/>
                <a:cs typeface="+mn-cs"/>
              </a:rPr>
              <a:t>1330</a:t>
            </a:r>
            <a:r>
              <a:rPr lang="de-AT" dirty="0" smtClean="0"/>
              <a:t> </a:t>
            </a:r>
            <a:r>
              <a:rPr lang="de-AT" sz="1300" b="0" i="0" u="none" strike="noStrike" kern="1200" dirty="0" smtClean="0">
                <a:solidFill>
                  <a:schemeClr val="tx1"/>
                </a:solidFill>
                <a:latin typeface="Arial" charset="0"/>
                <a:ea typeface="+mn-ea"/>
                <a:cs typeface="+mn-cs"/>
              </a:rPr>
              <a:t>1590</a:t>
            </a:r>
            <a:r>
              <a:rPr lang="de-AT" dirty="0" smtClean="0"/>
              <a:t> </a:t>
            </a:r>
          </a:p>
          <a:p>
            <a:endParaRPr lang="de-AT" dirty="0"/>
          </a:p>
        </p:txBody>
      </p:sp>
    </p:spTree>
    <p:extLst>
      <p:ext uri="{BB962C8B-B14F-4D97-AF65-F5344CB8AC3E}">
        <p14:creationId xmlns:p14="http://schemas.microsoft.com/office/powerpoint/2010/main" val="33650212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Tree>
    <p:extLst>
      <p:ext uri="{BB962C8B-B14F-4D97-AF65-F5344CB8AC3E}">
        <p14:creationId xmlns:p14="http://schemas.microsoft.com/office/powerpoint/2010/main" val="17239423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85000" lnSpcReduction="20000"/>
          </a:bodyPr>
          <a:lstStyle/>
          <a:p>
            <a:r>
              <a:rPr lang="de-DE" sz="1300" kern="1200" baseline="0" dirty="0" smtClean="0">
                <a:solidFill>
                  <a:schemeClr val="tx1"/>
                </a:solidFill>
                <a:latin typeface="Arial" charset="0"/>
                <a:ea typeface="+mn-ea"/>
                <a:cs typeface="+mn-cs"/>
              </a:rPr>
              <a:t>Das Basisszenario berücksichtigt sowohl die demographische Entwicklung als auch</a:t>
            </a:r>
          </a:p>
          <a:p>
            <a:r>
              <a:rPr lang="de-DE" sz="1300" kern="1200" baseline="0" dirty="0" smtClean="0">
                <a:solidFill>
                  <a:schemeClr val="tx1"/>
                </a:solidFill>
                <a:latin typeface="Arial" charset="0"/>
                <a:ea typeface="+mn-ea"/>
                <a:cs typeface="+mn-cs"/>
              </a:rPr>
              <a:t>Verbesserung der Gesundheit der Älteren, einen Rückgang der informellen Pflege</a:t>
            </a:r>
          </a:p>
          <a:p>
            <a:r>
              <a:rPr lang="de-DE" sz="1300" kern="1200" baseline="0" dirty="0" smtClean="0">
                <a:solidFill>
                  <a:schemeClr val="tx1"/>
                </a:solidFill>
                <a:latin typeface="Arial" charset="0"/>
                <a:ea typeface="+mn-ea"/>
                <a:cs typeface="+mn-cs"/>
              </a:rPr>
              <a:t>und Kostensteigerungen im Pflegesektor. Die darauf beruhende Projektion bis 2030</a:t>
            </a:r>
          </a:p>
          <a:p>
            <a:r>
              <a:rPr lang="de-DE" sz="1300" kern="1200" baseline="0" dirty="0" smtClean="0">
                <a:solidFill>
                  <a:schemeClr val="tx1"/>
                </a:solidFill>
                <a:latin typeface="Arial" charset="0"/>
                <a:ea typeface="+mn-ea"/>
                <a:cs typeface="+mn-cs"/>
              </a:rPr>
              <a:t>ergibt eine deutliche Steigerung des Finanzaufwandes für Pflegedienstleistungen in</a:t>
            </a:r>
          </a:p>
          <a:p>
            <a:r>
              <a:rPr lang="de-DE" sz="1300" kern="1200" baseline="0" dirty="0" smtClean="0">
                <a:solidFill>
                  <a:schemeClr val="tx1"/>
                </a:solidFill>
                <a:latin typeface="Arial" charset="0"/>
                <a:ea typeface="+mn-ea"/>
                <a:cs typeface="+mn-cs"/>
              </a:rPr>
              <a:t>den einzelnen Bundesländern (2012/2030 zwischen +112,2% im Burgenland und</a:t>
            </a:r>
          </a:p>
          <a:p>
            <a:r>
              <a:rPr lang="de-DE" sz="1300" kern="1200" baseline="0" dirty="0" smtClean="0">
                <a:solidFill>
                  <a:schemeClr val="tx1"/>
                </a:solidFill>
                <a:latin typeface="Arial" charset="0"/>
                <a:ea typeface="+mn-ea"/>
                <a:cs typeface="+mn-cs"/>
              </a:rPr>
              <a:t>+158,8% in Vorarlberg). Die Divergenz der Kostenentwicklung zwischen den Bundesländern</a:t>
            </a:r>
          </a:p>
          <a:p>
            <a:r>
              <a:rPr lang="de-DE" sz="1300" kern="1200" baseline="0" dirty="0" smtClean="0">
                <a:solidFill>
                  <a:schemeClr val="tx1"/>
                </a:solidFill>
                <a:latin typeface="Arial" charset="0"/>
                <a:ea typeface="+mn-ea"/>
                <a:cs typeface="+mn-cs"/>
              </a:rPr>
              <a:t>(Abbildung 1) ergibt sich aus der abweichenden demographischen Entwicklung,</a:t>
            </a:r>
          </a:p>
          <a:p>
            <a:r>
              <a:rPr lang="de-DE" sz="1300" kern="1200" baseline="0" dirty="0" smtClean="0">
                <a:solidFill>
                  <a:schemeClr val="tx1"/>
                </a:solidFill>
                <a:latin typeface="Arial" charset="0"/>
                <a:ea typeface="+mn-ea"/>
                <a:cs typeface="+mn-cs"/>
              </a:rPr>
              <a:t>aber vor allem aus dem unterschiedlichen Versorgungsgrad im Jahr 2012,</a:t>
            </a:r>
          </a:p>
          <a:p>
            <a:r>
              <a:rPr lang="de-DE" sz="1300" kern="1200" baseline="0" dirty="0" smtClean="0">
                <a:solidFill>
                  <a:schemeClr val="tx1"/>
                </a:solidFill>
                <a:latin typeface="Arial" charset="0"/>
                <a:ea typeface="+mn-ea"/>
                <a:cs typeface="+mn-cs"/>
              </a:rPr>
              <a:t>der über den Berechnungszeitraum konstant gehalten wurde. In Bundesländern mit</a:t>
            </a:r>
          </a:p>
          <a:p>
            <a:r>
              <a:rPr lang="de-DE" sz="1300" kern="1200" baseline="0" dirty="0" smtClean="0">
                <a:solidFill>
                  <a:schemeClr val="tx1"/>
                </a:solidFill>
                <a:latin typeface="Arial" charset="0"/>
                <a:ea typeface="+mn-ea"/>
                <a:cs typeface="+mn-cs"/>
              </a:rPr>
              <a:t>geringerem Versorgungsgrad kommen die demographischen Entwicklungen weniger</a:t>
            </a:r>
          </a:p>
          <a:p>
            <a:r>
              <a:rPr lang="de-DE" sz="1300" kern="1200" baseline="0" dirty="0" smtClean="0">
                <a:solidFill>
                  <a:schemeClr val="tx1"/>
                </a:solidFill>
                <a:latin typeface="Arial" charset="0"/>
                <a:ea typeface="+mn-ea"/>
                <a:cs typeface="+mn-cs"/>
              </a:rPr>
              <a:t>zum Tragen als in Bundesländern mit hohem Versorgungsgrad. Um jedoch etwa</a:t>
            </a:r>
          </a:p>
          <a:p>
            <a:r>
              <a:rPr lang="de-DE" sz="1300" kern="1200" baseline="0" dirty="0" smtClean="0">
                <a:solidFill>
                  <a:schemeClr val="tx1"/>
                </a:solidFill>
                <a:latin typeface="Arial" charset="0"/>
                <a:ea typeface="+mn-ea"/>
                <a:cs typeface="+mn-cs"/>
              </a:rPr>
              <a:t>in Vorarlberg den hohen Versorgungsgrad in Zukunft aufrechtzuerhalten, müssen die</a:t>
            </a:r>
          </a:p>
          <a:p>
            <a:r>
              <a:rPr lang="de-DE" sz="1300" kern="1200" baseline="0" dirty="0" smtClean="0">
                <a:solidFill>
                  <a:schemeClr val="tx1"/>
                </a:solidFill>
                <a:latin typeface="Arial" charset="0"/>
                <a:ea typeface="+mn-ea"/>
                <a:cs typeface="+mn-cs"/>
              </a:rPr>
              <a:t>Ausgaben bis 2030 auf das Zweieinhalbfache gesteigert werden. </a:t>
            </a:r>
          </a:p>
          <a:p>
            <a:pPr eaLnBrk="1" hangingPunct="1"/>
            <a:r>
              <a:rPr lang="de-DE" sz="1300" kern="1200" baseline="0" dirty="0" smtClean="0">
                <a:solidFill>
                  <a:schemeClr val="tx1"/>
                </a:solidFill>
                <a:latin typeface="Arial" charset="0"/>
                <a:ea typeface="+mn-ea"/>
                <a:cs typeface="+mn-cs"/>
              </a:rPr>
              <a:t>Quelle des Begleittextes für Projektion bis 2030: </a:t>
            </a:r>
            <a:r>
              <a:rPr lang="de-DE" sz="1400" dirty="0" err="1" smtClean="0">
                <a:solidFill>
                  <a:schemeClr val="tx1"/>
                </a:solidFill>
                <a:latin typeface="Century Gothic" pitchFamily="34" charset="0"/>
                <a:ea typeface="Times New Roman" pitchFamily="18" charset="0"/>
                <a:cs typeface="Times New Roman" pitchFamily="18" charset="0"/>
              </a:rPr>
              <a:t>Famira</a:t>
            </a:r>
            <a:r>
              <a:rPr lang="de-DE" sz="1400" dirty="0" smtClean="0">
                <a:solidFill>
                  <a:schemeClr val="tx1"/>
                </a:solidFill>
                <a:latin typeface="Century Gothic" pitchFamily="34" charset="0"/>
                <a:ea typeface="Times New Roman" pitchFamily="18" charset="0"/>
                <a:cs typeface="Times New Roman" pitchFamily="18" charset="0"/>
              </a:rPr>
              <a:t>-Mühlberger – </a:t>
            </a:r>
            <a:r>
              <a:rPr lang="de-DE" sz="1400" dirty="0" err="1" smtClean="0">
                <a:solidFill>
                  <a:schemeClr val="tx1"/>
                </a:solidFill>
                <a:latin typeface="Century Gothic" pitchFamily="34" charset="0"/>
                <a:ea typeface="Times New Roman" pitchFamily="18" charset="0"/>
                <a:cs typeface="Times New Roman" pitchFamily="18" charset="0"/>
              </a:rPr>
              <a:t>Firgo</a:t>
            </a:r>
            <a:r>
              <a:rPr lang="de-DE" sz="1400" dirty="0" smtClean="0">
                <a:solidFill>
                  <a:schemeClr val="tx1"/>
                </a:solidFill>
                <a:latin typeface="Century Gothic" pitchFamily="34" charset="0"/>
                <a:ea typeface="Times New Roman" pitchFamily="18" charset="0"/>
                <a:cs typeface="Times New Roman" pitchFamily="18" charset="0"/>
              </a:rPr>
              <a:t>, Die Entwicklung des öffentlichen Aufwandes für Pflegedienstleistungen. Projektion für die  österreichischen Bundesländer, WIFO, 2014,</a:t>
            </a:r>
            <a:r>
              <a:rPr lang="de-DE" sz="1400" baseline="0" dirty="0" smtClean="0">
                <a:solidFill>
                  <a:schemeClr val="tx1"/>
                </a:solidFill>
                <a:latin typeface="Century Gothic" pitchFamily="34" charset="0"/>
                <a:ea typeface="Times New Roman" pitchFamily="18" charset="0"/>
                <a:cs typeface="Times New Roman" pitchFamily="18" charset="0"/>
              </a:rPr>
              <a:t> S. 650f. (</a:t>
            </a:r>
            <a:r>
              <a:rPr lang="de-DE" sz="1300" kern="1200" baseline="0" dirty="0" smtClean="0">
                <a:solidFill>
                  <a:schemeClr val="tx1"/>
                </a:solidFill>
                <a:latin typeface="Arial" charset="0"/>
                <a:ea typeface="+mn-ea"/>
                <a:cs typeface="+mn-cs"/>
              </a:rPr>
              <a:t>WIFO-Monatsberichte, 2014, 87(9), S. 643-652)</a:t>
            </a:r>
            <a:endParaRPr kumimoji="0" lang="de-DE" sz="1400" b="0" i="0" u="none" strike="noStrike" cap="none" normalizeH="0" baseline="0" dirty="0" smtClean="0">
              <a:ln>
                <a:noFill/>
              </a:ln>
              <a:solidFill>
                <a:schemeClr val="tx1"/>
              </a:solidFill>
              <a:effectLst/>
              <a:latin typeface="Arial" pitchFamily="34" charset="0"/>
              <a:cs typeface="Arial" pitchFamily="34" charset="0"/>
            </a:endParaRPr>
          </a:p>
          <a:p>
            <a:endParaRPr lang="de-AT" dirty="0"/>
          </a:p>
        </p:txBody>
      </p:sp>
    </p:spTree>
    <p:extLst>
      <p:ext uri="{BB962C8B-B14F-4D97-AF65-F5344CB8AC3E}">
        <p14:creationId xmlns:p14="http://schemas.microsoft.com/office/powerpoint/2010/main" val="28110526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Tree>
    <p:extLst>
      <p:ext uri="{BB962C8B-B14F-4D97-AF65-F5344CB8AC3E}">
        <p14:creationId xmlns:p14="http://schemas.microsoft.com/office/powerpoint/2010/main" val="21424793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AT" dirty="0"/>
          </a:p>
        </p:txBody>
      </p:sp>
    </p:spTree>
    <p:extLst>
      <p:ext uri="{BB962C8B-B14F-4D97-AF65-F5344CB8AC3E}">
        <p14:creationId xmlns:p14="http://schemas.microsoft.com/office/powerpoint/2010/main" val="38714272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Tree>
    <p:extLst>
      <p:ext uri="{BB962C8B-B14F-4D97-AF65-F5344CB8AC3E}">
        <p14:creationId xmlns:p14="http://schemas.microsoft.com/office/powerpoint/2010/main" val="38297983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Tree>
    <p:extLst>
      <p:ext uri="{BB962C8B-B14F-4D97-AF65-F5344CB8AC3E}">
        <p14:creationId xmlns:p14="http://schemas.microsoft.com/office/powerpoint/2010/main" val="30045816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Tree>
    <p:extLst>
      <p:ext uri="{BB962C8B-B14F-4D97-AF65-F5344CB8AC3E}">
        <p14:creationId xmlns:p14="http://schemas.microsoft.com/office/powerpoint/2010/main" val="2838599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Tree>
    <p:extLst>
      <p:ext uri="{BB962C8B-B14F-4D97-AF65-F5344CB8AC3E}">
        <p14:creationId xmlns:p14="http://schemas.microsoft.com/office/powerpoint/2010/main" val="1361266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Tree>
    <p:extLst>
      <p:ext uri="{BB962C8B-B14F-4D97-AF65-F5344CB8AC3E}">
        <p14:creationId xmlns:p14="http://schemas.microsoft.com/office/powerpoint/2010/main" val="44480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Tree>
    <p:extLst>
      <p:ext uri="{BB962C8B-B14F-4D97-AF65-F5344CB8AC3E}">
        <p14:creationId xmlns:p14="http://schemas.microsoft.com/office/powerpoint/2010/main" val="714464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Tree>
    <p:extLst>
      <p:ext uri="{BB962C8B-B14F-4D97-AF65-F5344CB8AC3E}">
        <p14:creationId xmlns:p14="http://schemas.microsoft.com/office/powerpoint/2010/main" val="32018106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Tree>
    <p:extLst>
      <p:ext uri="{BB962C8B-B14F-4D97-AF65-F5344CB8AC3E}">
        <p14:creationId xmlns:p14="http://schemas.microsoft.com/office/powerpoint/2010/main" val="5779641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Tree>
    <p:extLst>
      <p:ext uri="{BB962C8B-B14F-4D97-AF65-F5344CB8AC3E}">
        <p14:creationId xmlns:p14="http://schemas.microsoft.com/office/powerpoint/2010/main" val="31696025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Tree>
    <p:extLst>
      <p:ext uri="{BB962C8B-B14F-4D97-AF65-F5344CB8AC3E}">
        <p14:creationId xmlns:p14="http://schemas.microsoft.com/office/powerpoint/2010/main" val="4121915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55000" lnSpcReduction="20000"/>
          </a:bodyPr>
          <a:lstStyle/>
          <a:p>
            <a:r>
              <a:rPr lang="en-US" dirty="0" smtClean="0"/>
              <a:t>Public pensions:</a:t>
            </a:r>
            <a:r>
              <a:rPr lang="en-US" baseline="0" dirty="0" smtClean="0"/>
              <a:t> </a:t>
            </a:r>
            <a:r>
              <a:rPr lang="en-US" dirty="0" smtClean="0"/>
              <a:t>Level of gross public pension expenditure over 2013-2060, baseline scenario (in % of GDP)</a:t>
            </a:r>
          </a:p>
          <a:p>
            <a:endParaRPr lang="en-GB" dirty="0" smtClean="0"/>
          </a:p>
          <a:p>
            <a:r>
              <a:rPr lang="en-GB" dirty="0" smtClean="0"/>
              <a:t>Health Care</a:t>
            </a:r>
            <a:r>
              <a:rPr lang="en-GB" baseline="0" dirty="0" smtClean="0"/>
              <a:t>: </a:t>
            </a:r>
            <a:r>
              <a:rPr lang="en-US" baseline="0" dirty="0" smtClean="0"/>
              <a:t>Health care spending as % of GDP - AWG reference scenario </a:t>
            </a:r>
            <a:r>
              <a:rPr lang="en-US" baseline="0" dirty="0" smtClean="0">
                <a:sym typeface="Wingdings" panose="05000000000000000000" pitchFamily="2" charset="2"/>
              </a:rPr>
              <a:t> The “AWG reference scenario” is used as the central scenario when calculating the overall budgetary impact of ageing. It is the point of reference for comparisons with the 2012 Ageing Report. In this scenario health care expenditures are driven by the assumption that half of the future gains in life expectancy are spent in good health and an income elasticity of health care spending converging from 1.1 in 2013 to unity in 2060. </a:t>
            </a:r>
            <a:r>
              <a:rPr lang="en-US" b="1" baseline="0" dirty="0" smtClean="0">
                <a:sym typeface="Wingdings" panose="05000000000000000000" pitchFamily="2" charset="2"/>
              </a:rPr>
              <a:t>[AWG = Ageing Working Group]</a:t>
            </a:r>
          </a:p>
          <a:p>
            <a:endParaRPr lang="en-GB" dirty="0" smtClean="0"/>
          </a:p>
          <a:p>
            <a:r>
              <a:rPr lang="en-US" dirty="0" smtClean="0"/>
              <a:t>Long-term care spending as % of GDP - Base case scenario: The "AWG reference scenario" combines the assumptions of the "demographic" and the "constant disability" scenarios. Specifically, it is assumed that half of the projected gains in life expectancy are spent without disability (i.e. demanding care), taking thus an intermediate position between the "demographic" and "constant disability" scenarios assumptions. This scenario is the point of reference for comparisons with the 2012 Ageing report and is used in the multilateral budgetary surveillance at EU level. In this scenario public long-term expenditure is thus driven by the combination of changes in the population structure and a moderately positive evolution of the health (non-disability) status. The joint impact of those factors is a projected increase in spending of about 1.1 pp. of GDP in the EU by 2060.</a:t>
            </a:r>
          </a:p>
          <a:p>
            <a:endParaRPr lang="en-GB" sz="1600" dirty="0" smtClean="0"/>
          </a:p>
          <a:p>
            <a:r>
              <a:rPr lang="en-US" dirty="0" smtClean="0"/>
              <a:t>Education: Education spending as % of GDP - Total – Baseline: </a:t>
            </a:r>
            <a:r>
              <a:rPr lang="en-US" sz="1600" dirty="0" smtClean="0"/>
              <a:t>Assuming "unchanged policy" in the provision of education, the baseline scenario attempts to illustrate the pure impact of demographic changes on government education expenditure for the 29 countries considered in the projections. The baseline scenario assumes a fixed students to teaching staff ratio. To what extent the latter is compatible with an assumption of "unchanged</a:t>
            </a:r>
          </a:p>
          <a:p>
            <a:r>
              <a:rPr lang="en-US" sz="1600" dirty="0" smtClean="0"/>
              <a:t>policy" merits some </a:t>
            </a:r>
            <a:r>
              <a:rPr lang="en-US" sz="1600" dirty="0" err="1" smtClean="0"/>
              <a:t>reflexion</a:t>
            </a:r>
            <a:r>
              <a:rPr lang="en-US" sz="1600" dirty="0" smtClean="0"/>
              <a:t>. In fact, assuming that staff levels in the education sector adjust instantaneously to student levels might prove </a:t>
            </a:r>
            <a:r>
              <a:rPr lang="en-GB" sz="1600" dirty="0" smtClean="0"/>
              <a:t>unrealistic, besides actually demanding </a:t>
            </a:r>
            <a:r>
              <a:rPr lang="en-US" sz="1600" dirty="0" smtClean="0"/>
              <a:t>discretionary action to change staff levels. Instead,</a:t>
            </a:r>
          </a:p>
          <a:p>
            <a:r>
              <a:rPr lang="en-US" sz="1600" dirty="0" smtClean="0"/>
              <a:t>it might be preferable to assume some lag or inertia in the adjustment. Conversely, any mechanism chosen to adjust staff to the number of students would essentially be arbitrary. </a:t>
            </a:r>
          </a:p>
          <a:p>
            <a:endParaRPr lang="en-US" dirty="0" smtClean="0"/>
          </a:p>
          <a:p>
            <a:r>
              <a:rPr lang="en-US" dirty="0" smtClean="0"/>
              <a:t>Unemployment Benefits: Unemployment benefit spending as % of GDP: </a:t>
            </a:r>
            <a:r>
              <a:rPr lang="en-US" sz="1600" dirty="0" smtClean="0"/>
              <a:t>The methodology basically uses the AWG's unemployment rate scenario (as the driving variable) and expenditure in periodic full and partial unemployment benefits in the base period 2011-2013 (135) to extrapolate future expenditure levels. Using multi-annual averages can limit the impact of any given year on the final results, which is desirable in periods of strong economic fluctuations and possible large statistical errors. In the absence of alternative reasonable assumptions on the future number of UB beneficiaries (which results from entitlement rules that affect coverage, take-up rates, and so on) and</a:t>
            </a:r>
          </a:p>
          <a:p>
            <a:r>
              <a:rPr lang="en-US" sz="1600" dirty="0" smtClean="0"/>
              <a:t>the average duration of unemployment spells, the calculation assumes that all these elements remain constant. This approximation should be neutral, particularly over the long term, not leading to any systematic bias in the  projections.</a:t>
            </a:r>
            <a:endParaRPr lang="en-GB" dirty="0" smtClean="0"/>
          </a:p>
          <a:p>
            <a:endParaRPr lang="de-AT" dirty="0"/>
          </a:p>
        </p:txBody>
      </p:sp>
    </p:spTree>
    <p:extLst>
      <p:ext uri="{BB962C8B-B14F-4D97-AF65-F5344CB8AC3E}">
        <p14:creationId xmlns:p14="http://schemas.microsoft.com/office/powerpoint/2010/main" val="19449176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AT" dirty="0"/>
          </a:p>
        </p:txBody>
      </p:sp>
    </p:spTree>
    <p:extLst>
      <p:ext uri="{BB962C8B-B14F-4D97-AF65-F5344CB8AC3E}">
        <p14:creationId xmlns:p14="http://schemas.microsoft.com/office/powerpoint/2010/main" val="31265201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981021" name="Text Box 29"/>
          <p:cNvSpPr txBox="1">
            <a:spLocks noChangeArrowheads="1"/>
          </p:cNvSpPr>
          <p:nvPr/>
        </p:nvSpPr>
        <p:spPr bwMode="auto">
          <a:xfrm>
            <a:off x="2362200" y="228600"/>
            <a:ext cx="6138863" cy="457200"/>
          </a:xfrm>
          <a:prstGeom prst="rect">
            <a:avLst/>
          </a:prstGeom>
          <a:noFill/>
          <a:ln w="12700">
            <a:noFill/>
            <a:miter lim="800000"/>
            <a:headEnd/>
            <a:tailEnd/>
          </a:ln>
          <a:effectLst/>
        </p:spPr>
        <p:txBody>
          <a:bodyPr>
            <a:spAutoFit/>
          </a:bodyPr>
          <a:lstStyle/>
          <a:p>
            <a:pPr algn="ctr"/>
            <a:r>
              <a:rPr lang="de-DE" sz="2400"/>
              <a:t>                                                           </a:t>
            </a:r>
          </a:p>
        </p:txBody>
      </p:sp>
      <p:sp>
        <p:nvSpPr>
          <p:cNvPr id="981024" name="Rectangle 32"/>
          <p:cNvSpPr>
            <a:spLocks noChangeArrowheads="1"/>
          </p:cNvSpPr>
          <p:nvPr/>
        </p:nvSpPr>
        <p:spPr bwMode="auto">
          <a:xfrm>
            <a:off x="678218" y="4437112"/>
            <a:ext cx="8494712" cy="394467"/>
          </a:xfrm>
          <a:prstGeom prst="rect">
            <a:avLst/>
          </a:prstGeom>
          <a:noFill/>
          <a:ln w="12700">
            <a:noFill/>
            <a:miter lim="800000"/>
            <a:headEnd/>
            <a:tailEnd/>
          </a:ln>
          <a:effectLst/>
        </p:spPr>
        <p:txBody>
          <a:bodyPr lIns="90488" tIns="44450" rIns="90488" bIns="44450">
            <a:spAutoFit/>
          </a:bodyPr>
          <a:lstStyle/>
          <a:p>
            <a:pPr>
              <a:lnSpc>
                <a:spcPct val="90000"/>
              </a:lnSpc>
            </a:pPr>
            <a:r>
              <a:rPr lang="en-US" sz="2200" b="1" dirty="0" smtClean="0">
                <a:solidFill>
                  <a:schemeClr val="tx1"/>
                </a:solidFill>
                <a:latin typeface="+mj-lt"/>
              </a:rPr>
              <a:t>Christoph Badelt</a:t>
            </a:r>
            <a:endParaRPr lang="en-US" sz="2200" b="1" dirty="0">
              <a:solidFill>
                <a:schemeClr val="tx1"/>
              </a:solidFill>
              <a:latin typeface="+mj-lt"/>
            </a:endParaRPr>
          </a:p>
        </p:txBody>
      </p:sp>
      <p:sp>
        <p:nvSpPr>
          <p:cNvPr id="981025" name="Rectangle 33"/>
          <p:cNvSpPr>
            <a:spLocks noChangeArrowheads="1"/>
          </p:cNvSpPr>
          <p:nvPr/>
        </p:nvSpPr>
        <p:spPr bwMode="auto">
          <a:xfrm>
            <a:off x="685006" y="2708920"/>
            <a:ext cx="8535987" cy="563744"/>
          </a:xfrm>
          <a:prstGeom prst="rect">
            <a:avLst/>
          </a:prstGeom>
          <a:noFill/>
          <a:ln w="12700">
            <a:noFill/>
            <a:miter lim="800000"/>
            <a:headEnd/>
            <a:tailEnd/>
          </a:ln>
          <a:effectLst/>
        </p:spPr>
        <p:txBody>
          <a:bodyPr lIns="90488" tIns="44450" rIns="90488" bIns="44450">
            <a:spAutoFit/>
          </a:bodyPr>
          <a:lstStyle/>
          <a:p>
            <a:pPr>
              <a:lnSpc>
                <a:spcPct val="110000"/>
              </a:lnSpc>
            </a:pPr>
            <a:r>
              <a:rPr lang="de-DE" sz="2800" b="1" dirty="0" smtClean="0">
                <a:solidFill>
                  <a:srgbClr val="FF0000"/>
                </a:solidFill>
                <a:latin typeface="+mj-lt"/>
              </a:rPr>
              <a:t>Was ist mir/ </a:t>
            </a:r>
            <a:r>
              <a:rPr lang="de-DE" sz="2800" b="1" baseline="0" dirty="0" smtClean="0">
                <a:solidFill>
                  <a:srgbClr val="FF0000"/>
                </a:solidFill>
                <a:latin typeface="+mj-lt"/>
              </a:rPr>
              <a:t>uns der alte Mensch wert?</a:t>
            </a:r>
            <a:endParaRPr lang="de-DE" sz="2800" b="1" dirty="0" smtClean="0">
              <a:solidFill>
                <a:srgbClr val="FF0000"/>
              </a:solidFill>
              <a:latin typeface="+mj-lt"/>
            </a:endParaRPr>
          </a:p>
        </p:txBody>
      </p:sp>
      <p:sp>
        <p:nvSpPr>
          <p:cNvPr id="981027" name="Rectangle 35"/>
          <p:cNvSpPr>
            <a:spLocks noChangeArrowheads="1"/>
          </p:cNvSpPr>
          <p:nvPr/>
        </p:nvSpPr>
        <p:spPr bwMode="auto">
          <a:xfrm>
            <a:off x="658813" y="5715000"/>
            <a:ext cx="8637587" cy="588366"/>
          </a:xfrm>
          <a:prstGeom prst="rect">
            <a:avLst/>
          </a:prstGeom>
          <a:noFill/>
          <a:ln w="12700">
            <a:noFill/>
            <a:miter lim="800000"/>
            <a:headEnd/>
            <a:tailEnd/>
          </a:ln>
          <a:effectLst/>
        </p:spPr>
        <p:txBody>
          <a:bodyPr lIns="90488" tIns="44450" rIns="90488" bIns="44450">
            <a:spAutoFit/>
          </a:bodyPr>
          <a:lstStyle/>
          <a:p>
            <a:pPr>
              <a:lnSpc>
                <a:spcPct val="90000"/>
              </a:lnSpc>
              <a:tabLst>
                <a:tab pos="8377238" algn="r"/>
              </a:tabLst>
            </a:pPr>
            <a:r>
              <a:rPr lang="en-US" sz="1800" b="1" dirty="0" err="1" smtClean="0">
                <a:solidFill>
                  <a:schemeClr val="tx1"/>
                </a:solidFill>
                <a:latin typeface="Century Gothic" pitchFamily="34" charset="0"/>
              </a:rPr>
              <a:t>Vortrag</a:t>
            </a:r>
            <a:r>
              <a:rPr lang="en-US" sz="1800" b="1" dirty="0" smtClean="0">
                <a:solidFill>
                  <a:schemeClr val="tx1"/>
                </a:solidFill>
                <a:latin typeface="Century Gothic" pitchFamily="34" charset="0"/>
              </a:rPr>
              <a:t> und </a:t>
            </a:r>
            <a:r>
              <a:rPr lang="en-US" sz="1800" b="1" dirty="0" err="1" smtClean="0">
                <a:solidFill>
                  <a:schemeClr val="tx1"/>
                </a:solidFill>
                <a:latin typeface="Century Gothic" pitchFamily="34" charset="0"/>
              </a:rPr>
              <a:t>Podiumsdiskussion</a:t>
            </a:r>
            <a:r>
              <a:rPr lang="en-US" sz="1800" b="1" dirty="0" smtClean="0">
                <a:solidFill>
                  <a:schemeClr val="tx1"/>
                </a:solidFill>
                <a:latin typeface="Century Gothic" pitchFamily="34" charset="0"/>
              </a:rPr>
              <a:t> </a:t>
            </a:r>
            <a:br>
              <a:rPr lang="en-US" sz="1800" b="1" dirty="0" smtClean="0">
                <a:solidFill>
                  <a:schemeClr val="tx1"/>
                </a:solidFill>
                <a:latin typeface="Century Gothic" pitchFamily="34" charset="0"/>
              </a:rPr>
            </a:br>
            <a:r>
              <a:rPr lang="en-US" sz="1800" b="1" dirty="0" smtClean="0">
                <a:solidFill>
                  <a:schemeClr val="tx1"/>
                </a:solidFill>
                <a:latin typeface="Century Gothic" pitchFamily="34" charset="0"/>
              </a:rPr>
              <a:t>L</a:t>
            </a:r>
            <a:r>
              <a:rPr lang="de-DE" sz="1800" b="1" dirty="0" err="1" smtClean="0">
                <a:solidFill>
                  <a:schemeClr val="tx1"/>
                </a:solidFill>
                <a:latin typeface="Century Gothic" pitchFamily="34" charset="0"/>
              </a:rPr>
              <a:t>andesheimverband</a:t>
            </a:r>
            <a:r>
              <a:rPr lang="de-DE" sz="1800" b="1" dirty="0" smtClean="0">
                <a:solidFill>
                  <a:schemeClr val="tx1"/>
                </a:solidFill>
                <a:latin typeface="Century Gothic" pitchFamily="34" charset="0"/>
              </a:rPr>
              <a:t> Heim- und Pflegeleitungen Vorarlbergs, 1</a:t>
            </a:r>
            <a:r>
              <a:rPr lang="en-US" sz="1800" b="1" dirty="0" smtClean="0">
                <a:solidFill>
                  <a:schemeClr val="tx1"/>
                </a:solidFill>
                <a:latin typeface="Century Gothic" pitchFamily="34" charset="0"/>
              </a:rPr>
              <a:t>6.04.2018</a:t>
            </a:r>
            <a:endParaRPr lang="en-US" sz="1800" b="1" dirty="0">
              <a:solidFill>
                <a:schemeClr val="tx1"/>
              </a:solidFill>
              <a:latin typeface="Century Gothic" pitchFamily="34" charset="0"/>
            </a:endParaRPr>
          </a:p>
        </p:txBody>
      </p:sp>
      <p:pic>
        <p:nvPicPr>
          <p:cNvPr id="17410" name="Picture 2" descr="Bildergebnis für wu logo"/>
          <p:cNvPicPr>
            <a:picLocks noChangeAspect="1" noChangeArrowheads="1"/>
          </p:cNvPicPr>
          <p:nvPr userDrawn="1"/>
        </p:nvPicPr>
        <p:blipFill>
          <a:blip r:embed="rId2" cstate="print"/>
          <a:srcRect/>
          <a:stretch>
            <a:fillRect/>
          </a:stretch>
        </p:blipFill>
        <p:spPr bwMode="auto">
          <a:xfrm>
            <a:off x="7185248" y="908720"/>
            <a:ext cx="1872208" cy="937078"/>
          </a:xfrm>
          <a:prstGeom prst="rect">
            <a:avLst/>
          </a:prstGeom>
          <a:noFill/>
        </p:spPr>
      </p:pic>
      <p:pic>
        <p:nvPicPr>
          <p:cNvPr id="9" name="Picture 70" descr="logo_qu_r"/>
          <p:cNvPicPr>
            <a:picLocks noChangeAspect="1" noChangeArrowheads="1"/>
          </p:cNvPicPr>
          <p:nvPr userDrawn="1"/>
        </p:nvPicPr>
        <p:blipFill>
          <a:blip r:embed="rId3" cstate="print"/>
          <a:srcRect/>
          <a:stretch>
            <a:fillRect/>
          </a:stretch>
        </p:blipFill>
        <p:spPr bwMode="auto">
          <a:xfrm>
            <a:off x="632520" y="980728"/>
            <a:ext cx="3069031" cy="648072"/>
          </a:xfrm>
          <a:prstGeom prst="rect">
            <a:avLst/>
          </a:prstGeom>
          <a:noFill/>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Titelmasterformat durch Klicken bearbeiten</a:t>
            </a:r>
            <a:endParaRPr lang="de-AT" dirty="0"/>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82638" y="4406900"/>
            <a:ext cx="84201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Textmasterformate durch Klicken bearbeiten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762000" y="1676400"/>
            <a:ext cx="4114800" cy="1844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5029200" y="1676400"/>
            <a:ext cx="4114800" cy="1844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95300" y="274638"/>
            <a:ext cx="89154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body" idx="1"/>
          </p:nvPr>
        </p:nvSpPr>
        <p:spPr bwMode="auto">
          <a:xfrm>
            <a:off x="762000" y="1676400"/>
            <a:ext cx="8382000" cy="1844675"/>
          </a:xfrm>
          <a:prstGeom prst="rect">
            <a:avLst/>
          </a:prstGeom>
          <a:noFill/>
          <a:ln w="12700">
            <a:noFill/>
            <a:miter lim="800000"/>
            <a:headEnd/>
            <a:tailEnd/>
          </a:ln>
          <a:effectLst/>
        </p:spPr>
        <p:txBody>
          <a:bodyPr vert="horz" wrap="square" lIns="0" tIns="0" rIns="0" bIns="0" numCol="1" anchor="t" anchorCtr="0" compatLnSpc="1">
            <a:prstTxWarp prst="textNoShape">
              <a:avLst/>
            </a:prstTxWarp>
            <a:sp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en-US" dirty="0" smtClean="0"/>
          </a:p>
        </p:txBody>
      </p:sp>
      <p:sp>
        <p:nvSpPr>
          <p:cNvPr id="1063" name="Text Box 39"/>
          <p:cNvSpPr txBox="1">
            <a:spLocks noChangeArrowheads="1"/>
          </p:cNvSpPr>
          <p:nvPr/>
        </p:nvSpPr>
        <p:spPr bwMode="auto">
          <a:xfrm>
            <a:off x="8882090" y="6572272"/>
            <a:ext cx="569912" cy="122238"/>
          </a:xfrm>
          <a:prstGeom prst="rect">
            <a:avLst/>
          </a:prstGeom>
          <a:noFill/>
          <a:ln w="9525">
            <a:noFill/>
            <a:miter lim="800000"/>
            <a:headEnd/>
            <a:tailEnd/>
          </a:ln>
          <a:effectLst/>
        </p:spPr>
        <p:txBody>
          <a:bodyPr lIns="0" tIns="0" rIns="0" bIns="0">
            <a:spAutoFit/>
          </a:bodyPr>
          <a:lstStyle/>
          <a:p>
            <a:pPr algn="ctr">
              <a:spcBef>
                <a:spcPct val="50000"/>
              </a:spcBef>
            </a:pPr>
            <a:fld id="{2EC7502D-2A70-43CA-A94F-6D6CD7D475F7}" type="slidenum">
              <a:rPr lang="de-AT" sz="800">
                <a:solidFill>
                  <a:schemeClr val="tx1"/>
                </a:solidFill>
                <a:latin typeface="Century Gothic" pitchFamily="34" charset="0"/>
              </a:rPr>
              <a:pPr algn="ctr">
                <a:spcBef>
                  <a:spcPct val="50000"/>
                </a:spcBef>
              </a:pPr>
              <a:t>‹Nr.›</a:t>
            </a:fld>
            <a:endParaRPr lang="de-AT" sz="800" dirty="0">
              <a:solidFill>
                <a:schemeClr val="tx1"/>
              </a:solidFill>
              <a:latin typeface="Century Gothic" pitchFamily="34" charset="0"/>
            </a:endParaRPr>
          </a:p>
        </p:txBody>
      </p:sp>
      <p:sp>
        <p:nvSpPr>
          <p:cNvPr id="1074" name="Text Box 50"/>
          <p:cNvSpPr txBox="1">
            <a:spLocks noChangeArrowheads="1"/>
          </p:cNvSpPr>
          <p:nvPr/>
        </p:nvSpPr>
        <p:spPr bwMode="auto">
          <a:xfrm>
            <a:off x="1371600" y="6443663"/>
            <a:ext cx="184150" cy="304800"/>
          </a:xfrm>
          <a:prstGeom prst="rect">
            <a:avLst/>
          </a:prstGeom>
          <a:noFill/>
          <a:ln w="12700">
            <a:noFill/>
            <a:miter lim="800000"/>
            <a:headEnd/>
            <a:tailEnd/>
          </a:ln>
          <a:effectLst/>
        </p:spPr>
        <p:txBody>
          <a:bodyPr wrap="none">
            <a:spAutoFit/>
          </a:bodyPr>
          <a:lstStyle/>
          <a:p>
            <a:endParaRPr lang="de-DE"/>
          </a:p>
        </p:txBody>
      </p:sp>
      <p:sp>
        <p:nvSpPr>
          <p:cNvPr id="1077" name="Line 53"/>
          <p:cNvSpPr>
            <a:spLocks noChangeShapeType="1"/>
          </p:cNvSpPr>
          <p:nvPr userDrawn="1"/>
        </p:nvSpPr>
        <p:spPr bwMode="auto">
          <a:xfrm>
            <a:off x="632520" y="1052736"/>
            <a:ext cx="8505924" cy="0"/>
          </a:xfrm>
          <a:prstGeom prst="line">
            <a:avLst/>
          </a:prstGeom>
          <a:noFill/>
          <a:ln w="28575">
            <a:solidFill>
              <a:srgbClr val="FF0000"/>
            </a:solidFill>
            <a:round/>
            <a:headEnd/>
            <a:tailEnd/>
          </a:ln>
          <a:effectLst/>
        </p:spPr>
        <p:txBody>
          <a:bodyPr wrap="none" anchor="ctr"/>
          <a:lstStyle/>
          <a:p>
            <a:endParaRPr lang="de-AT"/>
          </a:p>
        </p:txBody>
      </p:sp>
      <p:sp>
        <p:nvSpPr>
          <p:cNvPr id="1080" name="Rectangle 56"/>
          <p:cNvSpPr>
            <a:spLocks noGrp="1" noChangeArrowheads="1"/>
          </p:cNvSpPr>
          <p:nvPr>
            <p:ph type="title"/>
          </p:nvPr>
        </p:nvSpPr>
        <p:spPr bwMode="auto">
          <a:xfrm>
            <a:off x="3296816" y="0"/>
            <a:ext cx="5909097" cy="1124744"/>
          </a:xfrm>
          <a:prstGeom prst="rect">
            <a:avLst/>
          </a:prstGeom>
          <a:noFill/>
          <a:ln w="12700">
            <a:noFill/>
            <a:miter lim="800000"/>
            <a:headEnd/>
            <a:tailEnd/>
          </a:ln>
          <a:effectLst/>
        </p:spPr>
        <p:txBody>
          <a:bodyPr vert="horz" wrap="square" lIns="91440" tIns="45720" rIns="91440" bIns="45720" numCol="1" anchor="ctr" anchorCtr="0" compatLnSpc="1">
            <a:prstTxWarp prst="textNoShape">
              <a:avLst/>
            </a:prstTxWarp>
          </a:bodyPr>
          <a:lstStyle/>
          <a:p>
            <a:pPr lvl="0"/>
            <a:r>
              <a:rPr lang="de-DE" dirty="0" smtClean="0"/>
              <a:t>Titel</a:t>
            </a:r>
          </a:p>
        </p:txBody>
      </p:sp>
      <p:pic>
        <p:nvPicPr>
          <p:cNvPr id="1094" name="Picture 70" descr="logo_qu_r"/>
          <p:cNvPicPr>
            <a:picLocks noChangeAspect="1" noChangeArrowheads="1"/>
          </p:cNvPicPr>
          <p:nvPr/>
        </p:nvPicPr>
        <p:blipFill>
          <a:blip r:embed="rId9" cstate="print"/>
          <a:srcRect/>
          <a:stretch>
            <a:fillRect/>
          </a:stretch>
        </p:blipFill>
        <p:spPr bwMode="auto">
          <a:xfrm>
            <a:off x="632520" y="476672"/>
            <a:ext cx="1308100" cy="276225"/>
          </a:xfrm>
          <a:prstGeom prst="rect">
            <a:avLst/>
          </a:prstGeom>
          <a:noFill/>
        </p:spPr>
      </p:pic>
      <p:pic>
        <p:nvPicPr>
          <p:cNvPr id="11" name="Picture 2" descr="Bildergebnis für wu logo"/>
          <p:cNvPicPr>
            <a:picLocks noChangeAspect="1" noChangeArrowheads="1"/>
          </p:cNvPicPr>
          <p:nvPr userDrawn="1"/>
        </p:nvPicPr>
        <p:blipFill>
          <a:blip r:embed="rId10" cstate="print"/>
          <a:srcRect/>
          <a:stretch>
            <a:fillRect/>
          </a:stretch>
        </p:blipFill>
        <p:spPr bwMode="auto">
          <a:xfrm>
            <a:off x="2144688" y="440181"/>
            <a:ext cx="936104" cy="468539"/>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xStyles>
    <p:titleStyle>
      <a:lvl1pPr algn="r" defTabSz="947738" rtl="0" eaLnBrk="1" fontAlgn="base" hangingPunct="1">
        <a:spcBef>
          <a:spcPct val="0"/>
        </a:spcBef>
        <a:spcAft>
          <a:spcPct val="0"/>
        </a:spcAft>
        <a:tabLst>
          <a:tab pos="8464550" algn="r"/>
        </a:tabLst>
        <a:defRPr sz="2800" b="1">
          <a:solidFill>
            <a:schemeClr val="accent2"/>
          </a:solidFill>
          <a:latin typeface="+mj-lt"/>
          <a:ea typeface="+mj-ea"/>
          <a:cs typeface="+mj-cs"/>
        </a:defRPr>
      </a:lvl1pPr>
      <a:lvl2pPr algn="r" defTabSz="947738" rtl="0" eaLnBrk="1" fontAlgn="base" hangingPunct="1">
        <a:spcBef>
          <a:spcPct val="0"/>
        </a:spcBef>
        <a:spcAft>
          <a:spcPct val="0"/>
        </a:spcAft>
        <a:tabLst>
          <a:tab pos="8464550" algn="r"/>
        </a:tabLst>
        <a:defRPr sz="2800" b="1">
          <a:solidFill>
            <a:schemeClr val="accent2"/>
          </a:solidFill>
          <a:latin typeface="Century Gothic" pitchFamily="34" charset="0"/>
        </a:defRPr>
      </a:lvl2pPr>
      <a:lvl3pPr algn="r" defTabSz="947738" rtl="0" eaLnBrk="1" fontAlgn="base" hangingPunct="1">
        <a:spcBef>
          <a:spcPct val="0"/>
        </a:spcBef>
        <a:spcAft>
          <a:spcPct val="0"/>
        </a:spcAft>
        <a:tabLst>
          <a:tab pos="8464550" algn="r"/>
        </a:tabLst>
        <a:defRPr sz="2800" b="1">
          <a:solidFill>
            <a:schemeClr val="accent2"/>
          </a:solidFill>
          <a:latin typeface="Century Gothic" pitchFamily="34" charset="0"/>
        </a:defRPr>
      </a:lvl3pPr>
      <a:lvl4pPr algn="r" defTabSz="947738" rtl="0" eaLnBrk="1" fontAlgn="base" hangingPunct="1">
        <a:spcBef>
          <a:spcPct val="0"/>
        </a:spcBef>
        <a:spcAft>
          <a:spcPct val="0"/>
        </a:spcAft>
        <a:tabLst>
          <a:tab pos="8464550" algn="r"/>
        </a:tabLst>
        <a:defRPr sz="2800" b="1">
          <a:solidFill>
            <a:schemeClr val="accent2"/>
          </a:solidFill>
          <a:latin typeface="Century Gothic" pitchFamily="34" charset="0"/>
        </a:defRPr>
      </a:lvl4pPr>
      <a:lvl5pPr algn="r" defTabSz="947738" rtl="0" eaLnBrk="1" fontAlgn="base" hangingPunct="1">
        <a:spcBef>
          <a:spcPct val="0"/>
        </a:spcBef>
        <a:spcAft>
          <a:spcPct val="0"/>
        </a:spcAft>
        <a:tabLst>
          <a:tab pos="8464550" algn="r"/>
        </a:tabLst>
        <a:defRPr sz="2800" b="1">
          <a:solidFill>
            <a:schemeClr val="accent2"/>
          </a:solidFill>
          <a:latin typeface="Century Gothic" pitchFamily="34" charset="0"/>
        </a:defRPr>
      </a:lvl5pPr>
      <a:lvl6pPr marL="457200" algn="r" defTabSz="947738" rtl="0" eaLnBrk="1" fontAlgn="base" hangingPunct="1">
        <a:spcBef>
          <a:spcPct val="0"/>
        </a:spcBef>
        <a:spcAft>
          <a:spcPct val="0"/>
        </a:spcAft>
        <a:tabLst>
          <a:tab pos="8464550" algn="r"/>
        </a:tabLst>
        <a:defRPr sz="2800" b="1">
          <a:solidFill>
            <a:schemeClr val="accent2"/>
          </a:solidFill>
          <a:latin typeface="Century Gothic" pitchFamily="34" charset="0"/>
        </a:defRPr>
      </a:lvl6pPr>
      <a:lvl7pPr marL="914400" algn="r" defTabSz="947738" rtl="0" eaLnBrk="1" fontAlgn="base" hangingPunct="1">
        <a:spcBef>
          <a:spcPct val="0"/>
        </a:spcBef>
        <a:spcAft>
          <a:spcPct val="0"/>
        </a:spcAft>
        <a:tabLst>
          <a:tab pos="8464550" algn="r"/>
        </a:tabLst>
        <a:defRPr sz="2800" b="1">
          <a:solidFill>
            <a:schemeClr val="accent2"/>
          </a:solidFill>
          <a:latin typeface="Century Gothic" pitchFamily="34" charset="0"/>
        </a:defRPr>
      </a:lvl7pPr>
      <a:lvl8pPr marL="1371600" algn="r" defTabSz="947738" rtl="0" eaLnBrk="1" fontAlgn="base" hangingPunct="1">
        <a:spcBef>
          <a:spcPct val="0"/>
        </a:spcBef>
        <a:spcAft>
          <a:spcPct val="0"/>
        </a:spcAft>
        <a:tabLst>
          <a:tab pos="8464550" algn="r"/>
        </a:tabLst>
        <a:defRPr sz="2800" b="1">
          <a:solidFill>
            <a:schemeClr val="accent2"/>
          </a:solidFill>
          <a:latin typeface="Century Gothic" pitchFamily="34" charset="0"/>
        </a:defRPr>
      </a:lvl8pPr>
      <a:lvl9pPr marL="1828800" algn="r" defTabSz="947738" rtl="0" eaLnBrk="1" fontAlgn="base" hangingPunct="1">
        <a:spcBef>
          <a:spcPct val="0"/>
        </a:spcBef>
        <a:spcAft>
          <a:spcPct val="0"/>
        </a:spcAft>
        <a:tabLst>
          <a:tab pos="8464550" algn="r"/>
        </a:tabLst>
        <a:defRPr sz="2800" b="1">
          <a:solidFill>
            <a:schemeClr val="accent2"/>
          </a:solidFill>
          <a:latin typeface="Century Gothic" pitchFamily="34" charset="0"/>
        </a:defRPr>
      </a:lvl9pPr>
    </p:titleStyle>
    <p:bodyStyle>
      <a:lvl1pPr marL="225425" indent="-225425" algn="l" rtl="0" eaLnBrk="1" fontAlgn="base" hangingPunct="1">
        <a:lnSpc>
          <a:spcPct val="90000"/>
        </a:lnSpc>
        <a:spcBef>
          <a:spcPct val="50000"/>
        </a:spcBef>
        <a:spcAft>
          <a:spcPct val="0"/>
        </a:spcAft>
        <a:buClr>
          <a:schemeClr val="accent2"/>
        </a:buClr>
        <a:buSzPct val="60000"/>
        <a:buFont typeface="Wingdings" pitchFamily="2" charset="2"/>
        <a:buChar char="n"/>
        <a:defRPr sz="2600" b="1">
          <a:solidFill>
            <a:schemeClr val="tx1"/>
          </a:solidFill>
          <a:latin typeface="+mn-lt"/>
          <a:ea typeface="+mn-ea"/>
          <a:cs typeface="+mn-cs"/>
        </a:defRPr>
      </a:lvl1pPr>
      <a:lvl2pPr marL="563563" indent="-223838" algn="l" rtl="0" eaLnBrk="1" fontAlgn="base" hangingPunct="1">
        <a:spcBef>
          <a:spcPct val="25000"/>
        </a:spcBef>
        <a:spcAft>
          <a:spcPct val="0"/>
        </a:spcAft>
        <a:buClr>
          <a:schemeClr val="accent2"/>
        </a:buClr>
        <a:buSzPct val="60000"/>
        <a:buFont typeface="Wingdings" pitchFamily="2" charset="2"/>
        <a:buChar char="l"/>
        <a:defRPr sz="2400" b="1">
          <a:solidFill>
            <a:schemeClr val="tx1"/>
          </a:solidFill>
          <a:latin typeface="+mn-lt"/>
        </a:defRPr>
      </a:lvl2pPr>
      <a:lvl3pPr marL="936625" indent="-179388" algn="l" rtl="0" eaLnBrk="1" fontAlgn="base" hangingPunct="1">
        <a:spcBef>
          <a:spcPct val="25000"/>
        </a:spcBef>
        <a:spcAft>
          <a:spcPct val="0"/>
        </a:spcAft>
        <a:buClr>
          <a:srgbClr val="003399"/>
        </a:buClr>
        <a:buSzPct val="50000"/>
        <a:buFont typeface="Wingdings" pitchFamily="2" charset="2"/>
        <a:defRPr sz="2000">
          <a:solidFill>
            <a:schemeClr val="tx1"/>
          </a:solidFill>
          <a:latin typeface="+mn-lt"/>
        </a:defRPr>
      </a:lvl3pPr>
      <a:lvl4pPr marL="1330325" indent="-187325" algn="l" rtl="0" eaLnBrk="1" fontAlgn="base" hangingPunct="1">
        <a:spcBef>
          <a:spcPct val="25000"/>
        </a:spcBef>
        <a:spcAft>
          <a:spcPct val="0"/>
        </a:spcAft>
        <a:buClr>
          <a:srgbClr val="2F5335"/>
        </a:buClr>
        <a:buSzPct val="60000"/>
        <a:buFont typeface="Wingdings" pitchFamily="2" charset="2"/>
        <a:defRPr>
          <a:solidFill>
            <a:schemeClr val="tx1"/>
          </a:solidFill>
          <a:latin typeface="+mn-lt"/>
        </a:defRPr>
      </a:lvl4pPr>
      <a:lvl5pPr marL="1681163" indent="-160338" algn="l" rtl="0" eaLnBrk="1" fontAlgn="base" hangingPunct="1">
        <a:spcBef>
          <a:spcPct val="25000"/>
        </a:spcBef>
        <a:spcAft>
          <a:spcPct val="0"/>
        </a:spcAft>
        <a:buClr>
          <a:schemeClr val="tx2"/>
        </a:buClr>
        <a:buSzPct val="60000"/>
        <a:buFont typeface="Wingdings" pitchFamily="2" charset="2"/>
        <a:defRPr sz="1600">
          <a:solidFill>
            <a:schemeClr val="tx1"/>
          </a:solidFill>
          <a:latin typeface="+mn-lt"/>
        </a:defRPr>
      </a:lvl5pPr>
      <a:lvl6pPr marL="2138363" indent="-160338" algn="l" rtl="0" eaLnBrk="1" fontAlgn="base" hangingPunct="1">
        <a:spcBef>
          <a:spcPct val="25000"/>
        </a:spcBef>
        <a:spcAft>
          <a:spcPct val="0"/>
        </a:spcAft>
        <a:buClr>
          <a:schemeClr val="tx2"/>
        </a:buClr>
        <a:buSzPct val="60000"/>
        <a:buFont typeface="Wingdings" pitchFamily="2" charset="2"/>
        <a:defRPr sz="1600">
          <a:solidFill>
            <a:schemeClr val="tx1"/>
          </a:solidFill>
          <a:latin typeface="+mn-lt"/>
        </a:defRPr>
      </a:lvl6pPr>
      <a:lvl7pPr marL="2595563" indent="-160338" algn="l" rtl="0" eaLnBrk="1" fontAlgn="base" hangingPunct="1">
        <a:spcBef>
          <a:spcPct val="25000"/>
        </a:spcBef>
        <a:spcAft>
          <a:spcPct val="0"/>
        </a:spcAft>
        <a:buClr>
          <a:schemeClr val="tx2"/>
        </a:buClr>
        <a:buSzPct val="60000"/>
        <a:buFont typeface="Wingdings" pitchFamily="2" charset="2"/>
        <a:defRPr sz="1600">
          <a:solidFill>
            <a:schemeClr val="tx1"/>
          </a:solidFill>
          <a:latin typeface="+mn-lt"/>
        </a:defRPr>
      </a:lvl7pPr>
      <a:lvl8pPr marL="3052763" indent="-160338" algn="l" rtl="0" eaLnBrk="1" fontAlgn="base" hangingPunct="1">
        <a:spcBef>
          <a:spcPct val="25000"/>
        </a:spcBef>
        <a:spcAft>
          <a:spcPct val="0"/>
        </a:spcAft>
        <a:buClr>
          <a:schemeClr val="tx2"/>
        </a:buClr>
        <a:buSzPct val="60000"/>
        <a:buFont typeface="Wingdings" pitchFamily="2" charset="2"/>
        <a:defRPr sz="1600">
          <a:solidFill>
            <a:schemeClr val="tx1"/>
          </a:solidFill>
          <a:latin typeface="+mn-lt"/>
        </a:defRPr>
      </a:lvl8pPr>
      <a:lvl9pPr marL="3509963" indent="-160338" algn="l" rtl="0" eaLnBrk="1" fontAlgn="base" hangingPunct="1">
        <a:spcBef>
          <a:spcPct val="25000"/>
        </a:spcBef>
        <a:spcAft>
          <a:spcPct val="0"/>
        </a:spcAft>
        <a:buClr>
          <a:schemeClr val="tx2"/>
        </a:buClr>
        <a:buSzPct val="60000"/>
        <a:buFont typeface="Wingdings" pitchFamily="2" charset="2"/>
        <a:defRPr sz="16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13.png"/><Relationship Id="rId5" Type="http://schemas.openxmlformats.org/officeDocument/2006/relationships/image" Target="../media/image12.emf"/><Relationship Id="rId4" Type="http://schemas.openxmlformats.org/officeDocument/2006/relationships/oleObject" Target="2018-04-16%20Podiumsdisk%20Vlbg/2018-04-16%20Vlbg%20Daten_Abbildungen.xlsx!Abb%20EK!%5b2018-04-16%20Vlbg%20Daten_Abbildungen.xlsx%5dAbb%20EK%20Diagramm%2011" TargetMode="Externa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14.emf"/><Relationship Id="rId4" Type="http://schemas.openxmlformats.org/officeDocument/2006/relationships/oleObject" Target="file:///\\commons.wsr.ac.at\common\user\Badelt\Vortr&#228;ge\2018\2018-04-16%20Podiumsdisk%20Vlbg\2018-04-16%20Vlbg%20Daten_Abbildungen.xlsx!Konsumerhebung!%5b2018-04-16%20Vlbg%20Daten_Abbildungen.xlsx%5dKonsumerhebung%20Diagramm%201"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16.emf"/><Relationship Id="rId4" Type="http://schemas.openxmlformats.org/officeDocument/2006/relationships/oleObject" Target="file:///\\commons.wsr.ac.at\common\user\Badelt\Vortr&#228;ge\2018\2018-04-16%20Podiumsdisk%20Vlbg\2018-04-16%20Vlbg%20Daten_Abbildungen.xlsx!Abb%20Pflegeproj.%20!Z4S1:Z14S7" TargetMode="Externa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image" Target="../media/image18.emf"/><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file:///\\commons.wsr.ac.at\common\user\Badelt\Vortr&#228;ge\2018\2018-04-16%20Podiumsdisk%20Vlbg\2018-04-16%20Vlbg%20Daten_Abbildungen.xlsx!Abb.%20Pflegeproj,!%5b2018-04-16%20Vlbg%20Daten_Abbildungen.xlsx%5dAbb.%20Pflegeproj,%20Diagramm%203" TargetMode="External"/><Relationship Id="rId5" Type="http://schemas.openxmlformats.org/officeDocument/2006/relationships/image" Target="../media/image17.emf"/><Relationship Id="rId4" Type="http://schemas.openxmlformats.org/officeDocument/2006/relationships/oleObject" Target="file:///\\commons.wsr.ac.at\common\user\Badelt\Vortr&#228;ge\2018\2018-04-16%20Podiumsdisk%20Vlbg\2018-04-16%20Vlbg%20Daten_Abbildungen.xlsx!Abb.%20Pflegeproj,!%5b2018-04-16%20Vlbg%20Daten_Abbildungen.xlsx%5dAbb.%20Pflegeproj,%20Diagramm%201"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image" Target="../media/image3.emf"/><Relationship Id="rId4" Type="http://schemas.openxmlformats.org/officeDocument/2006/relationships/oleObject" Target="2018-04-16%20Podiumsdisk%20Vlbg/country_fiches_2018_ar_uapm_10years.xlsx!Lebenserwartung!%5bcountry_fiches_2018_ar_uapm_10years.xlsx%5dLebenserwartung%20Diagramm%202"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6.png"/><Relationship Id="rId5" Type="http://schemas.openxmlformats.org/officeDocument/2006/relationships/image" Target="../media/image5.emf"/><Relationship Id="rId4" Type="http://schemas.openxmlformats.org/officeDocument/2006/relationships/oleObject" Target="file:///\\commons.wsr.ac.at\common\user\Badelt\Vortr&#228;ge\2018\2018-04-16%20Podiumsdisk%20Vlbg\country_fiches_2018_ar_uapm_10years.xlsx!Anteil%20Bev%2065+80+!%5bcountry_fiches_2018_ar_uapm_10years.xlsx%5dAnteil%20Bev%2065+80+%20Diagramm%202" TargetMode="Externa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8.png"/><Relationship Id="rId5" Type="http://schemas.openxmlformats.org/officeDocument/2006/relationships/image" Target="../media/image7.emf"/><Relationship Id="rId4" Type="http://schemas.openxmlformats.org/officeDocument/2006/relationships/oleObject" Target="file:///\\commons.wsr.ac.at\common\user\Badelt\Vortr&#228;ge\2018\2018-04-16%20Podiumsdisk%20Vlbg\country_fiches_2018_ar_uapm_10years.xlsx!Abb3!%5bcountry_fiches_2018_ar_uapm_10years.xlsx%5dAbb3%20Diagramm%202" TargetMode="Externa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9.emf"/><Relationship Id="rId4" Type="http://schemas.openxmlformats.org/officeDocument/2006/relationships/oleObject" Target="2018-04-16%20Podiumsdisk%20Vlbg/2018-04-16%20Vlbg%20Daten_Abbildungen.xlsx!Abb%20Q%20Vlbg!%5b2018-04-16%20Vlbg%20Daten_Abbildungen.xlsx%5dAbb%20Q%20Vlbg%20Diagramm%201"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goo.gl/uchWlk" TargetMode="Externa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goo.gl/uchWl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2"/>
          <p:cNvSpPr>
            <a:spLocks noGrp="1"/>
          </p:cNvSpPr>
          <p:nvPr>
            <p:ph idx="1"/>
          </p:nvPr>
        </p:nvSpPr>
        <p:spPr>
          <a:xfrm>
            <a:off x="632520" y="1772816"/>
            <a:ext cx="8382000" cy="4785926"/>
          </a:xfrm>
        </p:spPr>
        <p:txBody>
          <a:bodyPr/>
          <a:lstStyle/>
          <a:p>
            <a:pPr marL="0" indent="0">
              <a:lnSpc>
                <a:spcPct val="150000"/>
              </a:lnSpc>
              <a:buNone/>
              <a:tabLst>
                <a:tab pos="720725" algn="l"/>
              </a:tabLst>
            </a:pPr>
            <a:r>
              <a:rPr lang="de-DE" cap="all" dirty="0" smtClean="0">
                <a:solidFill>
                  <a:srgbClr val="FF0000"/>
                </a:solidFill>
              </a:rPr>
              <a:t>I. 	Faktenhintergründe</a:t>
            </a:r>
          </a:p>
          <a:p>
            <a:pPr marL="909638" lvl="1" indent="-571500">
              <a:lnSpc>
                <a:spcPct val="150000"/>
              </a:lnSpc>
              <a:tabLst>
                <a:tab pos="720725" algn="l"/>
              </a:tabLst>
            </a:pPr>
            <a:r>
              <a:rPr lang="de-DE" cap="all" dirty="0" smtClean="0"/>
              <a:t>Demographische Entwicklung</a:t>
            </a:r>
          </a:p>
          <a:p>
            <a:pPr marL="909638" lvl="1" indent="-571500">
              <a:lnSpc>
                <a:spcPct val="150000"/>
              </a:lnSpc>
              <a:tabLst>
                <a:tab pos="720725" algn="l"/>
              </a:tabLst>
            </a:pPr>
            <a:r>
              <a:rPr lang="de-DE" cap="all" dirty="0" smtClean="0"/>
              <a:t>Altersabhängige Staatsausgaben</a:t>
            </a:r>
          </a:p>
          <a:p>
            <a:pPr marL="909638" lvl="1" indent="-571500">
              <a:lnSpc>
                <a:spcPct val="150000"/>
              </a:lnSpc>
              <a:tabLst>
                <a:tab pos="720725" algn="l"/>
              </a:tabLst>
            </a:pPr>
            <a:r>
              <a:rPr lang="de-DE" cap="all" dirty="0" smtClean="0">
                <a:solidFill>
                  <a:srgbClr val="FF0000"/>
                </a:solidFill>
              </a:rPr>
              <a:t>Ältere Menschen als Konsument/</a:t>
            </a:r>
            <a:r>
              <a:rPr lang="de-DE" cap="all" dirty="0" err="1" smtClean="0">
                <a:solidFill>
                  <a:srgbClr val="FF0000"/>
                </a:solidFill>
              </a:rPr>
              <a:t>inn</a:t>
            </a:r>
            <a:r>
              <a:rPr lang="de-DE" cap="all" dirty="0" smtClean="0">
                <a:solidFill>
                  <a:srgbClr val="FF0000"/>
                </a:solidFill>
              </a:rPr>
              <a:t>/en</a:t>
            </a:r>
          </a:p>
          <a:p>
            <a:pPr marL="909638" lvl="1" indent="-571500">
              <a:lnSpc>
                <a:spcPct val="150000"/>
              </a:lnSpc>
              <a:tabLst>
                <a:tab pos="720725" algn="l"/>
              </a:tabLst>
            </a:pPr>
            <a:r>
              <a:rPr lang="de-DE" cap="all" dirty="0" smtClean="0"/>
              <a:t>Pflegebedürftigkeit</a:t>
            </a:r>
          </a:p>
          <a:p>
            <a:pPr marL="0" indent="0">
              <a:lnSpc>
                <a:spcPct val="150000"/>
              </a:lnSpc>
              <a:buClrTx/>
              <a:buNone/>
              <a:tabLst>
                <a:tab pos="720725" algn="l"/>
              </a:tabLst>
            </a:pPr>
            <a:r>
              <a:rPr lang="de-DE" cap="all" dirty="0" smtClean="0"/>
              <a:t>II.	Fragestellungen aus ökonomischer </a:t>
            </a:r>
            <a:r>
              <a:rPr lang="de-DE" cap="all" dirty="0" err="1" smtClean="0"/>
              <a:t>sicht</a:t>
            </a:r>
            <a:endParaRPr lang="de-DE" cap="all" dirty="0" smtClean="0"/>
          </a:p>
          <a:p>
            <a:pPr marL="0" indent="0">
              <a:lnSpc>
                <a:spcPct val="150000"/>
              </a:lnSpc>
              <a:buClrTx/>
              <a:buNone/>
              <a:tabLst>
                <a:tab pos="720725" algn="l"/>
              </a:tabLst>
            </a:pPr>
            <a:endParaRPr lang="de-AT"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90" name="Object 6"/>
          <p:cNvGraphicFramePr>
            <a:graphicFrameLocks noChangeAspect="1"/>
          </p:cNvGraphicFramePr>
          <p:nvPr/>
        </p:nvGraphicFramePr>
        <p:xfrm>
          <a:off x="447675" y="1142984"/>
          <a:ext cx="9010650" cy="5324475"/>
        </p:xfrm>
        <a:graphic>
          <a:graphicData uri="http://schemas.openxmlformats.org/presentationml/2006/ole">
            <mc:AlternateContent xmlns:mc="http://schemas.openxmlformats.org/markup-compatibility/2006">
              <mc:Choice xmlns:v="urn:schemas-microsoft-com:vml" Requires="v">
                <p:oleObj spid="_x0000_s16392" name="Worksheet" r:id="rId4" imgW="9010554" imgH="5324400" progId="Excel.Sheet.8">
                  <p:link updateAutomatic="1"/>
                </p:oleObj>
              </mc:Choice>
              <mc:Fallback>
                <p:oleObj name="Worksheet" r:id="rId4" imgW="9010554" imgH="5324400" progId="Excel.Sheet.8">
                  <p:link updateAutomatic="1"/>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7675" y="1142984"/>
                        <a:ext cx="9010650" cy="532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itel 1"/>
          <p:cNvSpPr>
            <a:spLocks noGrp="1"/>
          </p:cNvSpPr>
          <p:nvPr>
            <p:ph type="title"/>
          </p:nvPr>
        </p:nvSpPr>
        <p:spPr>
          <a:xfrm>
            <a:off x="2720752" y="0"/>
            <a:ext cx="6485161" cy="1124744"/>
          </a:xfrm>
        </p:spPr>
        <p:txBody>
          <a:bodyPr/>
          <a:lstStyle/>
          <a:p>
            <a:r>
              <a:rPr lang="de-AT" dirty="0" smtClean="0"/>
              <a:t>Einkommen der </a:t>
            </a:r>
            <a:r>
              <a:rPr lang="de-AT" dirty="0" err="1" smtClean="0"/>
              <a:t>PensionistInnen</a:t>
            </a:r>
            <a:r>
              <a:rPr lang="de-AT" dirty="0" smtClean="0"/>
              <a:t> </a:t>
            </a:r>
            <a:br>
              <a:rPr lang="de-AT" dirty="0" smtClean="0"/>
            </a:br>
            <a:r>
              <a:rPr lang="de-AT" dirty="0" smtClean="0"/>
              <a:t>in Vorarlberg und Österreich 2016</a:t>
            </a:r>
            <a:endParaRPr lang="de-AT" dirty="0"/>
          </a:p>
        </p:txBody>
      </p:sp>
      <p:pic>
        <p:nvPicPr>
          <p:cNvPr id="16387" name="Picture 3"/>
          <p:cNvPicPr>
            <a:picLocks noChangeAspect="1" noChangeArrowheads="1"/>
          </p:cNvPicPr>
          <p:nvPr/>
        </p:nvPicPr>
        <p:blipFill>
          <a:blip r:embed="rId6" cstate="print"/>
          <a:srcRect/>
          <a:stretch>
            <a:fillRect/>
          </a:stretch>
        </p:blipFill>
        <p:spPr bwMode="auto">
          <a:xfrm>
            <a:off x="7473280" y="2060848"/>
            <a:ext cx="885825" cy="1944216"/>
          </a:xfrm>
          <a:prstGeom prst="rect">
            <a:avLst/>
          </a:prstGeom>
          <a:noFill/>
          <a:ln w="9525">
            <a:noFill/>
            <a:miter lim="800000"/>
            <a:headEnd/>
            <a:tailEnd/>
          </a:ln>
        </p:spPr>
      </p:pic>
      <p:sp>
        <p:nvSpPr>
          <p:cNvPr id="6" name="Textfeld 5"/>
          <p:cNvSpPr txBox="1"/>
          <p:nvPr/>
        </p:nvSpPr>
        <p:spPr>
          <a:xfrm>
            <a:off x="8409384" y="2060848"/>
            <a:ext cx="1309974" cy="369332"/>
          </a:xfrm>
          <a:prstGeom prst="rect">
            <a:avLst/>
          </a:prstGeom>
          <a:noFill/>
        </p:spPr>
        <p:txBody>
          <a:bodyPr wrap="none" rtlCol="0">
            <a:spAutoFit/>
          </a:bodyPr>
          <a:lstStyle/>
          <a:p>
            <a:r>
              <a:rPr lang="de-AT" sz="1800" dirty="0" smtClean="0">
                <a:solidFill>
                  <a:schemeClr val="tx1"/>
                </a:solidFill>
                <a:latin typeface="+mj-lt"/>
              </a:rPr>
              <a:t>insgesamt</a:t>
            </a:r>
            <a:endParaRPr lang="de-AT" sz="1800" dirty="0">
              <a:solidFill>
                <a:schemeClr val="tx1"/>
              </a:solidFill>
              <a:latin typeface="+mj-lt"/>
            </a:endParaRPr>
          </a:p>
        </p:txBody>
      </p:sp>
      <p:sp>
        <p:nvSpPr>
          <p:cNvPr id="7" name="Textfeld 6"/>
          <p:cNvSpPr txBox="1"/>
          <p:nvPr/>
        </p:nvSpPr>
        <p:spPr>
          <a:xfrm>
            <a:off x="8409384" y="2852936"/>
            <a:ext cx="955711" cy="369332"/>
          </a:xfrm>
          <a:prstGeom prst="rect">
            <a:avLst/>
          </a:prstGeom>
          <a:noFill/>
        </p:spPr>
        <p:txBody>
          <a:bodyPr wrap="none" rtlCol="0">
            <a:spAutoFit/>
          </a:bodyPr>
          <a:lstStyle/>
          <a:p>
            <a:r>
              <a:rPr lang="de-AT" sz="1800" dirty="0" smtClean="0">
                <a:solidFill>
                  <a:schemeClr val="tx1"/>
                </a:solidFill>
                <a:latin typeface="+mj-lt"/>
              </a:rPr>
              <a:t>Frauen</a:t>
            </a:r>
            <a:endParaRPr lang="de-AT" sz="1800" dirty="0">
              <a:solidFill>
                <a:schemeClr val="tx1"/>
              </a:solidFill>
              <a:latin typeface="+mj-lt"/>
            </a:endParaRPr>
          </a:p>
        </p:txBody>
      </p:sp>
      <p:sp>
        <p:nvSpPr>
          <p:cNvPr id="8" name="Textfeld 7"/>
          <p:cNvSpPr txBox="1"/>
          <p:nvPr/>
        </p:nvSpPr>
        <p:spPr>
          <a:xfrm>
            <a:off x="8409384" y="3645024"/>
            <a:ext cx="1055097" cy="369332"/>
          </a:xfrm>
          <a:prstGeom prst="rect">
            <a:avLst/>
          </a:prstGeom>
          <a:noFill/>
        </p:spPr>
        <p:txBody>
          <a:bodyPr wrap="none" rtlCol="0">
            <a:spAutoFit/>
          </a:bodyPr>
          <a:lstStyle/>
          <a:p>
            <a:r>
              <a:rPr lang="de-AT" sz="1800" dirty="0" smtClean="0">
                <a:solidFill>
                  <a:schemeClr val="tx1"/>
                </a:solidFill>
                <a:latin typeface="+mj-lt"/>
              </a:rPr>
              <a:t>Männer</a:t>
            </a:r>
            <a:endParaRPr lang="de-AT" sz="1800" dirty="0">
              <a:solidFill>
                <a:schemeClr val="tx1"/>
              </a:solidFill>
              <a:latin typeface="+mj-lt"/>
            </a:endParaRPr>
          </a:p>
        </p:txBody>
      </p:sp>
      <p:sp>
        <p:nvSpPr>
          <p:cNvPr id="11" name="Rechteck 10"/>
          <p:cNvSpPr/>
          <p:nvPr/>
        </p:nvSpPr>
        <p:spPr>
          <a:xfrm>
            <a:off x="0" y="6396335"/>
            <a:ext cx="8596338" cy="461665"/>
          </a:xfrm>
          <a:prstGeom prst="rect">
            <a:avLst/>
          </a:prstGeom>
          <a:solidFill>
            <a:schemeClr val="bg1"/>
          </a:solidFill>
        </p:spPr>
        <p:txBody>
          <a:bodyPr wrap="square">
            <a:spAutoFit/>
          </a:bodyPr>
          <a:lstStyle/>
          <a:p>
            <a:r>
              <a:rPr lang="de-DE" sz="1200" dirty="0" smtClean="0">
                <a:solidFill>
                  <a:schemeClr val="tx1"/>
                </a:solidFill>
                <a:latin typeface="+mj-lt"/>
              </a:rPr>
              <a:t>Q: STATISTIK AUSTRIA, Lohnsteuerdaten - Sozialstatistische Auswertungen. Erstellt am 20.12.2017. Bruttojahresbezüge gemäß § 25 EStG. Alle </a:t>
            </a:r>
            <a:r>
              <a:rPr lang="de-DE" sz="1200" dirty="0" err="1" smtClean="0">
                <a:solidFill>
                  <a:schemeClr val="tx1"/>
                </a:solidFill>
                <a:latin typeface="+mj-lt"/>
              </a:rPr>
              <a:t>PensionistInnen</a:t>
            </a:r>
            <a:r>
              <a:rPr lang="de-DE" sz="1200" dirty="0" smtClean="0">
                <a:solidFill>
                  <a:schemeClr val="tx1"/>
                </a:solidFill>
                <a:latin typeface="+mj-lt"/>
              </a:rPr>
              <a:t>, alle Pensionsarten inkl. </a:t>
            </a:r>
            <a:r>
              <a:rPr lang="de-DE" sz="1200" dirty="0" err="1" smtClean="0">
                <a:solidFill>
                  <a:schemeClr val="tx1"/>
                </a:solidFill>
                <a:latin typeface="+mj-lt"/>
              </a:rPr>
              <a:t>BeamtInnen</a:t>
            </a:r>
            <a:r>
              <a:rPr lang="de-DE" sz="1200" dirty="0" smtClean="0">
                <a:solidFill>
                  <a:schemeClr val="tx1"/>
                </a:solidFill>
                <a:latin typeface="+mj-lt"/>
              </a:rPr>
              <a:t> i.R.</a:t>
            </a:r>
            <a:endParaRPr lang="de-AT" sz="1200" dirty="0" smtClean="0">
              <a:solidFill>
                <a:schemeClr val="tx1"/>
              </a:solidFill>
              <a:latin typeface="+mj-lt"/>
            </a:endParaRPr>
          </a:p>
        </p:txBody>
      </p:sp>
      <p:sp>
        <p:nvSpPr>
          <p:cNvPr id="15" name="Textfeld 14"/>
          <p:cNvSpPr txBox="1"/>
          <p:nvPr/>
        </p:nvSpPr>
        <p:spPr>
          <a:xfrm>
            <a:off x="7545288" y="1772816"/>
            <a:ext cx="739305" cy="369332"/>
          </a:xfrm>
          <a:prstGeom prst="rect">
            <a:avLst/>
          </a:prstGeom>
          <a:noFill/>
        </p:spPr>
        <p:txBody>
          <a:bodyPr wrap="none" rtlCol="0">
            <a:spAutoFit/>
          </a:bodyPr>
          <a:lstStyle/>
          <a:p>
            <a:r>
              <a:rPr lang="de-AT" sz="1800" b="1" dirty="0" smtClean="0">
                <a:solidFill>
                  <a:schemeClr val="tx1"/>
                </a:solidFill>
                <a:latin typeface="+mj-lt"/>
              </a:rPr>
              <a:t>V   Ö</a:t>
            </a:r>
            <a:endParaRPr lang="de-AT" sz="1800" b="1" dirty="0">
              <a:solidFill>
                <a:schemeClr val="tx1"/>
              </a:solidFill>
              <a:latin typeface="+mj-lt"/>
            </a:endParaRPr>
          </a:p>
        </p:txBody>
      </p:sp>
      <p:graphicFrame>
        <p:nvGraphicFramePr>
          <p:cNvPr id="12" name="Tabelle 11"/>
          <p:cNvGraphicFramePr>
            <a:graphicFrameLocks noGrp="1"/>
          </p:cNvGraphicFramePr>
          <p:nvPr/>
        </p:nvGraphicFramePr>
        <p:xfrm>
          <a:off x="809596" y="5072074"/>
          <a:ext cx="8001055" cy="1192589"/>
        </p:xfrm>
        <a:graphic>
          <a:graphicData uri="http://schemas.openxmlformats.org/drawingml/2006/table">
            <a:tbl>
              <a:tblPr/>
              <a:tblGrid>
                <a:gridCol w="1503115"/>
                <a:gridCol w="1082990"/>
                <a:gridCol w="1082990"/>
                <a:gridCol w="1082990"/>
                <a:gridCol w="1082990"/>
                <a:gridCol w="1082990"/>
                <a:gridCol w="1082990"/>
              </a:tblGrid>
              <a:tr h="281714">
                <a:tc gridSpan="7">
                  <a:txBody>
                    <a:bodyPr/>
                    <a:lstStyle/>
                    <a:p>
                      <a:pPr algn="ctr" fontAlgn="b"/>
                      <a:r>
                        <a:rPr lang="de-DE" sz="1500" b="1" i="0" u="none" strike="noStrike" dirty="0">
                          <a:latin typeface="Century Gothic"/>
                        </a:rPr>
                        <a:t>Arithmetisches Mittel der Einkommen in €</a:t>
                      </a:r>
                    </a:p>
                  </a:txBody>
                  <a:tcPr marL="0" marR="0" marT="0" marB="0" anchor="b">
                    <a:lnL>
                      <a:noFill/>
                    </a:lnL>
                    <a:lnR>
                      <a:noFill/>
                    </a:lnR>
                    <a:lnT>
                      <a:noFill/>
                    </a:lnT>
                    <a:lnB>
                      <a:noFill/>
                    </a:lnB>
                  </a:tcPr>
                </a:tc>
                <a:tc hMerge="1">
                  <a:txBody>
                    <a:bodyPr/>
                    <a:lstStyle/>
                    <a:p>
                      <a:endParaRPr lang="de-AT"/>
                    </a:p>
                  </a:txBody>
                  <a:tcPr/>
                </a:tc>
                <a:tc hMerge="1">
                  <a:txBody>
                    <a:bodyPr/>
                    <a:lstStyle/>
                    <a:p>
                      <a:endParaRPr lang="de-AT"/>
                    </a:p>
                  </a:txBody>
                  <a:tcPr/>
                </a:tc>
                <a:tc hMerge="1">
                  <a:txBody>
                    <a:bodyPr/>
                    <a:lstStyle/>
                    <a:p>
                      <a:endParaRPr lang="de-AT"/>
                    </a:p>
                  </a:txBody>
                  <a:tcPr/>
                </a:tc>
                <a:tc hMerge="1">
                  <a:txBody>
                    <a:bodyPr/>
                    <a:lstStyle/>
                    <a:p>
                      <a:endParaRPr lang="de-AT"/>
                    </a:p>
                  </a:txBody>
                  <a:tcPr/>
                </a:tc>
                <a:tc hMerge="1">
                  <a:txBody>
                    <a:bodyPr/>
                    <a:lstStyle/>
                    <a:p>
                      <a:endParaRPr lang="de-AT"/>
                    </a:p>
                  </a:txBody>
                  <a:tcPr/>
                </a:tc>
                <a:tc hMerge="1">
                  <a:txBody>
                    <a:bodyPr/>
                    <a:lstStyle/>
                    <a:p>
                      <a:endParaRPr lang="de-AT"/>
                    </a:p>
                  </a:txBody>
                  <a:tcPr/>
                </a:tc>
              </a:tr>
              <a:tr h="309885">
                <a:tc>
                  <a:txBody>
                    <a:bodyPr/>
                    <a:lstStyle/>
                    <a:p>
                      <a:pPr algn="l" fontAlgn="b"/>
                      <a:r>
                        <a:rPr lang="de-AT" sz="1500" b="0" i="0" u="none" strike="noStrike">
                          <a:latin typeface="Century Gothic"/>
                        </a:rPr>
                        <a:t> </a:t>
                      </a:r>
                    </a:p>
                  </a:txBody>
                  <a:tcPr marL="0" marR="0" marT="0" marB="0" anchor="b">
                    <a:lnL>
                      <a:noFill/>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2">
                  <a:txBody>
                    <a:bodyPr/>
                    <a:lstStyle/>
                    <a:p>
                      <a:pPr algn="ctr" fontAlgn="b"/>
                      <a:r>
                        <a:rPr lang="de-AT" sz="1500" b="0" i="0" u="none" strike="noStrike">
                          <a:latin typeface="Century Gothic"/>
                        </a:rPr>
                        <a:t>Insgesamt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de-AT"/>
                    </a:p>
                  </a:txBody>
                  <a:tcPr/>
                </a:tc>
                <a:tc gridSpan="2">
                  <a:txBody>
                    <a:bodyPr/>
                    <a:lstStyle/>
                    <a:p>
                      <a:pPr algn="ctr" fontAlgn="b"/>
                      <a:r>
                        <a:rPr lang="de-AT" sz="1500" b="0" i="0" u="none" strike="noStrike">
                          <a:latin typeface="Century Gothic"/>
                        </a:rPr>
                        <a:t>Frauen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de-AT"/>
                    </a:p>
                  </a:txBody>
                  <a:tcPr/>
                </a:tc>
                <a:tc gridSpan="2">
                  <a:txBody>
                    <a:bodyPr/>
                    <a:lstStyle/>
                    <a:p>
                      <a:pPr algn="ctr" fontAlgn="b"/>
                      <a:r>
                        <a:rPr lang="de-AT" sz="1500" b="0" i="0" u="none" strike="noStrike">
                          <a:latin typeface="Century Gothic"/>
                        </a:rPr>
                        <a:t>Männer</a:t>
                      </a:r>
                    </a:p>
                  </a:txBody>
                  <a:tcPr marL="0" marR="0" marT="0" marB="0" anchor="b">
                    <a:lnL w="635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hMerge="1">
                  <a:txBody>
                    <a:bodyPr/>
                    <a:lstStyle/>
                    <a:p>
                      <a:endParaRPr lang="de-AT"/>
                    </a:p>
                  </a:txBody>
                  <a:tcPr/>
                </a:tc>
              </a:tr>
              <a:tr h="300495">
                <a:tc>
                  <a:txBody>
                    <a:bodyPr/>
                    <a:lstStyle/>
                    <a:p>
                      <a:pPr algn="l" fontAlgn="b"/>
                      <a:r>
                        <a:rPr lang="de-AT" sz="1500" b="0" i="0" u="none" strike="noStrike" dirty="0">
                          <a:latin typeface="Century Gothic"/>
                        </a:rPr>
                        <a:t>Vorarlberg</a:t>
                      </a:r>
                    </a:p>
                  </a:txBody>
                  <a:tcPr marL="0" marR="0" marT="0" marB="0" anchor="b">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fontAlgn="b"/>
                      <a:r>
                        <a:rPr lang="de-AT" sz="1500" b="0" i="0" u="none" strike="noStrike">
                          <a:latin typeface="Century Gothic"/>
                        </a:rPr>
                        <a:t>21.217</a:t>
                      </a:r>
                    </a:p>
                  </a:txBody>
                  <a:tcPr marL="0" marR="0" marT="0"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de-AT" sz="1500" b="0" i="0" u="none" strike="noStrike">
                          <a:latin typeface="Century Gothic"/>
                        </a:rPr>
                        <a:t> </a:t>
                      </a:r>
                    </a:p>
                  </a:txBody>
                  <a:tcPr marL="0" marR="0" marT="0" marB="0" anchor="b">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fontAlgn="b"/>
                      <a:r>
                        <a:rPr lang="de-AT" sz="1500" b="0" i="0" u="none" strike="noStrike">
                          <a:latin typeface="Century Gothic"/>
                        </a:rPr>
                        <a:t>16.248</a:t>
                      </a:r>
                    </a:p>
                  </a:txBody>
                  <a:tcPr marL="0" marR="0" marT="0"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de-AT" sz="1500" b="0" i="0" u="none" strike="noStrike">
                          <a:latin typeface="Century Gothic"/>
                        </a:rPr>
                        <a:t> </a:t>
                      </a:r>
                    </a:p>
                  </a:txBody>
                  <a:tcPr marL="0" marR="0" marT="0" marB="0" anchor="b">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fontAlgn="b"/>
                      <a:r>
                        <a:rPr lang="de-AT" sz="1500" b="0" i="0" u="none" strike="noStrike">
                          <a:latin typeface="Century Gothic"/>
                        </a:rPr>
                        <a:t>27.309</a:t>
                      </a:r>
                    </a:p>
                  </a:txBody>
                  <a:tcPr marL="0" marR="0" marT="0"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de-AT" sz="1500" b="0" i="0" u="none" strike="noStrike">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r>
              <a:tr h="300495">
                <a:tc>
                  <a:txBody>
                    <a:bodyPr/>
                    <a:lstStyle/>
                    <a:p>
                      <a:pPr algn="l" fontAlgn="b"/>
                      <a:r>
                        <a:rPr lang="de-AT" sz="1500" b="0" i="0" u="none" strike="noStrike">
                          <a:latin typeface="Century Gothic"/>
                        </a:rPr>
                        <a:t>Österreich</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de-AT" sz="1500" b="0" i="0" u="none" strike="noStrike">
                        <a:latin typeface="Century Gothic"/>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de-AT" sz="1500" b="0" i="0" u="none" strike="noStrike">
                          <a:latin typeface="Century Gothic"/>
                        </a:rPr>
                        <a:t>23.672</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de-AT" sz="1500" b="0" i="0" u="none" strike="noStrike">
                        <a:latin typeface="Century Gothic"/>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de-AT" sz="1500" b="0" i="0" u="none" strike="noStrike">
                          <a:latin typeface="Century Gothic"/>
                        </a:rPr>
                        <a:t>19.441</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endParaRPr lang="de-AT" sz="1500" b="0" i="0" u="none" strike="noStrike">
                        <a:latin typeface="Century Gothic"/>
                      </a:endParaRP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r" fontAlgn="b"/>
                      <a:r>
                        <a:rPr lang="de-AT" sz="1500" b="0" i="0" u="none" strike="noStrike" dirty="0">
                          <a:latin typeface="Century Gothic"/>
                        </a:rPr>
                        <a:t>28.933</a:t>
                      </a:r>
                    </a:p>
                  </a:txBody>
                  <a:tcPr marL="0" marR="0" marT="0" marB="0" anchor="b">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554" name="Object 2"/>
          <p:cNvGraphicFramePr>
            <a:graphicFrameLocks noChangeAspect="1"/>
          </p:cNvGraphicFramePr>
          <p:nvPr/>
        </p:nvGraphicFramePr>
        <p:xfrm>
          <a:off x="657225" y="1201738"/>
          <a:ext cx="8467725" cy="5229225"/>
        </p:xfrm>
        <a:graphic>
          <a:graphicData uri="http://schemas.openxmlformats.org/presentationml/2006/ole">
            <mc:AlternateContent xmlns:mc="http://schemas.openxmlformats.org/markup-compatibility/2006">
              <mc:Choice xmlns:v="urn:schemas-microsoft-com:vml" Requires="v">
                <p:oleObj spid="_x0000_s23556" name="Worksheet" r:id="rId4" imgW="8467857" imgH="5229360" progId="Excel.Sheet.8">
                  <p:link updateAutomatic="1"/>
                </p:oleObj>
              </mc:Choice>
              <mc:Fallback>
                <p:oleObj name="Worksheet" r:id="rId4" imgW="8467857" imgH="5229360" progId="Excel.Sheet.8">
                  <p:link updateAutomatic="1"/>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7225" y="1201738"/>
                        <a:ext cx="8467725" cy="5229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Rechteck 5"/>
          <p:cNvSpPr/>
          <p:nvPr/>
        </p:nvSpPr>
        <p:spPr>
          <a:xfrm>
            <a:off x="0" y="6550223"/>
            <a:ext cx="5769528" cy="276999"/>
          </a:xfrm>
          <a:prstGeom prst="rect">
            <a:avLst/>
          </a:prstGeom>
        </p:spPr>
        <p:txBody>
          <a:bodyPr wrap="none">
            <a:spAutoFit/>
          </a:bodyPr>
          <a:lstStyle/>
          <a:p>
            <a:r>
              <a:rPr lang="de-DE" sz="1200" dirty="0" smtClean="0">
                <a:solidFill>
                  <a:schemeClr val="tx1"/>
                </a:solidFill>
                <a:latin typeface="+mj-lt"/>
              </a:rPr>
              <a:t>Q: Statistik Austria - Konsumerhebung 2014/15. Daten für ganz Österreich. </a:t>
            </a:r>
            <a:endParaRPr lang="de-AT" sz="1200" dirty="0">
              <a:solidFill>
                <a:schemeClr val="tx1"/>
              </a:solidFill>
              <a:latin typeface="+mj-lt"/>
            </a:endParaRPr>
          </a:p>
        </p:txBody>
      </p:sp>
      <p:sp>
        <p:nvSpPr>
          <p:cNvPr id="7" name="Titel 1"/>
          <p:cNvSpPr>
            <a:spLocks noGrp="1"/>
          </p:cNvSpPr>
          <p:nvPr>
            <p:ph type="title"/>
          </p:nvPr>
        </p:nvSpPr>
        <p:spPr>
          <a:xfrm>
            <a:off x="2144688" y="0"/>
            <a:ext cx="7061225" cy="1124744"/>
          </a:xfrm>
        </p:spPr>
        <p:txBody>
          <a:bodyPr/>
          <a:lstStyle/>
          <a:p>
            <a:r>
              <a:rPr lang="de-AT" dirty="0" smtClean="0"/>
              <a:t>Altersschichtspezifische Konsumausgaben 2014/15</a:t>
            </a:r>
            <a:endParaRPr lang="de-AT"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2"/>
          <p:cNvSpPr>
            <a:spLocks noGrp="1"/>
          </p:cNvSpPr>
          <p:nvPr>
            <p:ph idx="1"/>
          </p:nvPr>
        </p:nvSpPr>
        <p:spPr>
          <a:xfrm>
            <a:off x="632520" y="1772816"/>
            <a:ext cx="8382000" cy="4785926"/>
          </a:xfrm>
        </p:spPr>
        <p:txBody>
          <a:bodyPr/>
          <a:lstStyle/>
          <a:p>
            <a:pPr marL="0" indent="0">
              <a:lnSpc>
                <a:spcPct val="150000"/>
              </a:lnSpc>
              <a:buNone/>
              <a:tabLst>
                <a:tab pos="720725" algn="l"/>
              </a:tabLst>
            </a:pPr>
            <a:r>
              <a:rPr lang="de-DE" cap="all" dirty="0" smtClean="0">
                <a:solidFill>
                  <a:srgbClr val="FF0000"/>
                </a:solidFill>
              </a:rPr>
              <a:t>I. 	Faktenhintergründe</a:t>
            </a:r>
          </a:p>
          <a:p>
            <a:pPr marL="909638" lvl="1" indent="-571500">
              <a:lnSpc>
                <a:spcPct val="150000"/>
              </a:lnSpc>
              <a:tabLst>
                <a:tab pos="720725" algn="l"/>
              </a:tabLst>
            </a:pPr>
            <a:r>
              <a:rPr lang="de-DE" cap="all" dirty="0" smtClean="0"/>
              <a:t>Demographische Entwicklung</a:t>
            </a:r>
          </a:p>
          <a:p>
            <a:pPr marL="909638" lvl="1" indent="-571500">
              <a:lnSpc>
                <a:spcPct val="150000"/>
              </a:lnSpc>
              <a:tabLst>
                <a:tab pos="720725" algn="l"/>
              </a:tabLst>
            </a:pPr>
            <a:r>
              <a:rPr lang="de-DE" cap="all" dirty="0" smtClean="0"/>
              <a:t>Altersabhängige Staatsausgaben</a:t>
            </a:r>
          </a:p>
          <a:p>
            <a:pPr marL="909638" lvl="1" indent="-571500">
              <a:lnSpc>
                <a:spcPct val="150000"/>
              </a:lnSpc>
              <a:tabLst>
                <a:tab pos="720725" algn="l"/>
              </a:tabLst>
            </a:pPr>
            <a:r>
              <a:rPr lang="de-DE" cap="all" dirty="0" smtClean="0"/>
              <a:t>Ältere Menschen als Konsument/</a:t>
            </a:r>
            <a:r>
              <a:rPr lang="de-DE" cap="all" dirty="0" err="1" smtClean="0"/>
              <a:t>inn</a:t>
            </a:r>
            <a:r>
              <a:rPr lang="de-DE" cap="all" dirty="0" smtClean="0"/>
              <a:t>/en</a:t>
            </a:r>
          </a:p>
          <a:p>
            <a:pPr marL="909638" lvl="1" indent="-571500">
              <a:lnSpc>
                <a:spcPct val="150000"/>
              </a:lnSpc>
              <a:tabLst>
                <a:tab pos="720725" algn="l"/>
              </a:tabLst>
            </a:pPr>
            <a:r>
              <a:rPr lang="de-DE" cap="all" dirty="0" smtClean="0">
                <a:solidFill>
                  <a:srgbClr val="FF0000"/>
                </a:solidFill>
              </a:rPr>
              <a:t>Pflegebedürftigkeit</a:t>
            </a:r>
          </a:p>
          <a:p>
            <a:pPr marL="0" indent="0">
              <a:lnSpc>
                <a:spcPct val="150000"/>
              </a:lnSpc>
              <a:buClrTx/>
              <a:buNone/>
              <a:tabLst>
                <a:tab pos="720725" algn="l"/>
              </a:tabLst>
            </a:pPr>
            <a:r>
              <a:rPr lang="de-DE" cap="all" dirty="0" smtClean="0"/>
              <a:t>II.	Fragestellungen aus ökonomischer </a:t>
            </a:r>
            <a:r>
              <a:rPr lang="de-DE" cap="all" dirty="0" err="1" smtClean="0"/>
              <a:t>sicht</a:t>
            </a:r>
            <a:endParaRPr lang="de-DE" cap="all" dirty="0" smtClean="0"/>
          </a:p>
          <a:p>
            <a:pPr marL="0" indent="0">
              <a:lnSpc>
                <a:spcPct val="150000"/>
              </a:lnSpc>
              <a:buClrTx/>
              <a:buNone/>
              <a:tabLst>
                <a:tab pos="720725" algn="l"/>
              </a:tabLst>
            </a:pPr>
            <a:endParaRPr lang="de-AT"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Projektion des Finanzaufwandes für Pflegedienstleistungen </a:t>
            </a:r>
            <a:endParaRPr lang="de-AT" dirty="0"/>
          </a:p>
        </p:txBody>
      </p:sp>
      <p:pic>
        <p:nvPicPr>
          <p:cNvPr id="6" name="Grafik 5"/>
          <p:cNvPicPr/>
          <p:nvPr/>
        </p:nvPicPr>
        <p:blipFill>
          <a:blip r:embed="rId3" cstate="print"/>
          <a:srcRect/>
          <a:stretch>
            <a:fillRect/>
          </a:stretch>
        </p:blipFill>
        <p:spPr bwMode="auto">
          <a:xfrm>
            <a:off x="1136576" y="1268761"/>
            <a:ext cx="7936432" cy="4824536"/>
          </a:xfrm>
          <a:prstGeom prst="rect">
            <a:avLst/>
          </a:prstGeom>
          <a:noFill/>
          <a:ln w="9525">
            <a:noFill/>
            <a:miter lim="800000"/>
            <a:headEnd/>
            <a:tailEnd/>
          </a:ln>
        </p:spPr>
      </p:pic>
      <p:sp>
        <p:nvSpPr>
          <p:cNvPr id="7" name="Rechteck 6"/>
          <p:cNvSpPr/>
          <p:nvPr/>
        </p:nvSpPr>
        <p:spPr>
          <a:xfrm>
            <a:off x="2648744" y="1196752"/>
            <a:ext cx="4953000" cy="369332"/>
          </a:xfrm>
          <a:prstGeom prst="rect">
            <a:avLst/>
          </a:prstGeom>
        </p:spPr>
        <p:txBody>
          <a:bodyPr>
            <a:spAutoFit/>
          </a:bodyPr>
          <a:lstStyle/>
          <a:p>
            <a:r>
              <a:rPr lang="de-DE" sz="1800" b="1" dirty="0" smtClean="0">
                <a:solidFill>
                  <a:schemeClr val="tx1"/>
                </a:solidFill>
                <a:latin typeface="+mj-lt"/>
              </a:rPr>
              <a:t>nach Bundesländern 2012-2075</a:t>
            </a:r>
            <a:endParaRPr lang="de-AT" sz="1800" b="1" dirty="0" smtClean="0">
              <a:solidFill>
                <a:schemeClr val="tx1"/>
              </a:solidFill>
              <a:latin typeface="+mj-lt"/>
            </a:endParaRPr>
          </a:p>
        </p:txBody>
      </p:sp>
      <p:sp>
        <p:nvSpPr>
          <p:cNvPr id="30721" name="Rectangle 1"/>
          <p:cNvSpPr>
            <a:spLocks noChangeArrowheads="1"/>
          </p:cNvSpPr>
          <p:nvPr/>
        </p:nvSpPr>
        <p:spPr bwMode="auto">
          <a:xfrm>
            <a:off x="0" y="6581001"/>
            <a:ext cx="8753056"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eaLnBrk="1" hangingPunct="1"/>
            <a:r>
              <a:rPr kumimoji="0" lang="de-DE" sz="1200" b="0" i="0" u="none" strike="noStrike" cap="none" normalizeH="0" baseline="0" dirty="0" smtClean="0">
                <a:ln>
                  <a:noFill/>
                </a:ln>
                <a:solidFill>
                  <a:schemeClr val="tx1"/>
                </a:solidFill>
                <a:effectLst/>
                <a:latin typeface="Century Gothic" pitchFamily="34" charset="0"/>
                <a:ea typeface="Times New Roman" pitchFamily="18" charset="0"/>
                <a:cs typeface="Times New Roman" pitchFamily="18" charset="0"/>
              </a:rPr>
              <a:t>Q: Statistik Austria, BMASK, Pflegevorsorgebericht; WIFO-Berechnungen</a:t>
            </a:r>
            <a:r>
              <a:rPr lang="de-DE" sz="1200" dirty="0" smtClean="0">
                <a:solidFill>
                  <a:schemeClr val="tx1"/>
                </a:solidFill>
                <a:latin typeface="Century Gothic" pitchFamily="34" charset="0"/>
                <a:ea typeface="Times New Roman" pitchFamily="18" charset="0"/>
                <a:cs typeface="Times New Roman" pitchFamily="18" charset="0"/>
              </a:rPr>
              <a:t>.</a:t>
            </a:r>
            <a:endParaRPr kumimoji="0" lang="de-DE"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xtfeld 8"/>
          <p:cNvSpPr txBox="1"/>
          <p:nvPr/>
        </p:nvSpPr>
        <p:spPr>
          <a:xfrm>
            <a:off x="344488" y="1988840"/>
            <a:ext cx="461665" cy="3754874"/>
          </a:xfrm>
          <a:prstGeom prst="rect">
            <a:avLst/>
          </a:prstGeom>
          <a:noFill/>
        </p:spPr>
        <p:txBody>
          <a:bodyPr vert="vert270" wrap="square" rtlCol="0">
            <a:spAutoFit/>
          </a:bodyPr>
          <a:lstStyle/>
          <a:p>
            <a:pPr algn="ctr"/>
            <a:r>
              <a:rPr lang="de-AT" sz="1800" b="1" dirty="0" smtClean="0">
                <a:solidFill>
                  <a:schemeClr val="tx1"/>
                </a:solidFill>
                <a:latin typeface="+mj-lt"/>
              </a:rPr>
              <a:t>Jahr 2012 = 100</a:t>
            </a:r>
            <a:endParaRPr lang="de-AT" sz="1800" b="1" dirty="0">
              <a:solidFill>
                <a:schemeClr val="tx1"/>
              </a:solidFill>
              <a:latin typeface="+mj-lt"/>
            </a:endParaRPr>
          </a:p>
        </p:txBody>
      </p:sp>
      <p:sp>
        <p:nvSpPr>
          <p:cNvPr id="8" name="Ellipse 7"/>
          <p:cNvSpPr/>
          <p:nvPr/>
        </p:nvSpPr>
        <p:spPr bwMode="auto">
          <a:xfrm>
            <a:off x="8453462" y="1357298"/>
            <a:ext cx="285752" cy="285752"/>
          </a:xfrm>
          <a:prstGeom prst="ellipse">
            <a:avLst/>
          </a:prstGeom>
          <a:noFill/>
          <a:ln w="38100" cap="flat" cmpd="sng" algn="ctr">
            <a:solidFill>
              <a:schemeClr val="accent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AT" sz="1400" b="0" i="0" u="none" strike="noStrike" cap="none" normalizeH="0" baseline="0" smtClean="0">
              <a:ln>
                <a:noFill/>
              </a:ln>
              <a:solidFill>
                <a:srgbClr val="000099"/>
              </a:solidFill>
              <a:effectLst/>
              <a:latin typeface="Arial"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Projektionen für Vorarlberg</a:t>
            </a:r>
            <a:endParaRPr lang="de-AT" dirty="0"/>
          </a:p>
        </p:txBody>
      </p:sp>
      <p:sp>
        <p:nvSpPr>
          <p:cNvPr id="8" name="Rechteck 7"/>
          <p:cNvSpPr/>
          <p:nvPr/>
        </p:nvSpPr>
        <p:spPr>
          <a:xfrm>
            <a:off x="0" y="6396335"/>
            <a:ext cx="9289032" cy="461665"/>
          </a:xfrm>
          <a:prstGeom prst="rect">
            <a:avLst/>
          </a:prstGeom>
        </p:spPr>
        <p:txBody>
          <a:bodyPr wrap="square">
            <a:spAutoFit/>
          </a:bodyPr>
          <a:lstStyle/>
          <a:p>
            <a:r>
              <a:rPr lang="de-DE" sz="1200" dirty="0" smtClean="0">
                <a:solidFill>
                  <a:schemeClr val="tx1"/>
                </a:solidFill>
                <a:latin typeface="+mj-lt"/>
              </a:rPr>
              <a:t>Q: Statistik Austria, BMASK, Pflegevorsorgebericht. (</a:t>
            </a:r>
            <a:r>
              <a:rPr lang="de-DE" sz="1200" i="1" dirty="0" smtClean="0">
                <a:solidFill>
                  <a:schemeClr val="tx1"/>
                </a:solidFill>
                <a:latin typeface="+mj-lt"/>
              </a:rPr>
              <a:t>Österreich 2025: Pflegevorsorge – künftiger Finanzierungsaufwand und regionalwirtschaftliche Verflechtungen, WIFO, 2017</a:t>
            </a:r>
            <a:r>
              <a:rPr lang="de-DE" sz="1200" dirty="0" smtClean="0">
                <a:solidFill>
                  <a:schemeClr val="tx1"/>
                </a:solidFill>
                <a:latin typeface="+mj-lt"/>
              </a:rPr>
              <a:t>). WIFO-Berechnungen.</a:t>
            </a:r>
            <a:endParaRPr lang="de-AT" sz="1200" dirty="0">
              <a:solidFill>
                <a:schemeClr val="tx1"/>
              </a:solidFill>
              <a:latin typeface="+mj-lt"/>
            </a:endParaRPr>
          </a:p>
        </p:txBody>
      </p:sp>
      <p:graphicFrame>
        <p:nvGraphicFramePr>
          <p:cNvPr id="24580" name="Object 4"/>
          <p:cNvGraphicFramePr>
            <a:graphicFrameLocks noChangeAspect="1"/>
          </p:cNvGraphicFramePr>
          <p:nvPr/>
        </p:nvGraphicFramePr>
        <p:xfrm>
          <a:off x="272480" y="1232150"/>
          <a:ext cx="9273480" cy="4861146"/>
        </p:xfrm>
        <a:graphic>
          <a:graphicData uri="http://schemas.openxmlformats.org/presentationml/2006/ole">
            <mc:AlternateContent xmlns:mc="http://schemas.openxmlformats.org/markup-compatibility/2006">
              <mc:Choice xmlns:v="urn:schemas-microsoft-com:vml" Requires="v">
                <p:oleObj spid="_x0000_s24582" name="Worksheet" r:id="rId4" imgW="19021411" imgH="9963270" progId="Excel.Sheet.8">
                  <p:link updateAutomatic="1"/>
                </p:oleObj>
              </mc:Choice>
              <mc:Fallback>
                <p:oleObj name="Worksheet" r:id="rId4" imgW="19021411" imgH="9963270" progId="Excel.Sheet.8">
                  <p:link updateAutomatic="1"/>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2480" y="1232150"/>
                        <a:ext cx="9273480" cy="48611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Projektionen für Vorarlberg</a:t>
            </a:r>
            <a:endParaRPr lang="de-AT" dirty="0"/>
          </a:p>
        </p:txBody>
      </p:sp>
      <p:graphicFrame>
        <p:nvGraphicFramePr>
          <p:cNvPr id="31746" name="Object 2"/>
          <p:cNvGraphicFramePr>
            <a:graphicFrameLocks noChangeAspect="1"/>
          </p:cNvGraphicFramePr>
          <p:nvPr/>
        </p:nvGraphicFramePr>
        <p:xfrm>
          <a:off x="488950" y="1289645"/>
          <a:ext cx="4333875" cy="5019675"/>
        </p:xfrm>
        <a:graphic>
          <a:graphicData uri="http://schemas.openxmlformats.org/presentationml/2006/ole">
            <mc:AlternateContent xmlns:mc="http://schemas.openxmlformats.org/markup-compatibility/2006">
              <mc:Choice xmlns:v="urn:schemas-microsoft-com:vml" Requires="v">
                <p:oleObj spid="_x0000_s31750" name="Worksheet" r:id="rId4" imgW="4333743" imgH="5019570" progId="Excel.Sheet.8">
                  <p:link updateAutomatic="1"/>
                </p:oleObj>
              </mc:Choice>
              <mc:Fallback>
                <p:oleObj name="Worksheet" r:id="rId4" imgW="4333743" imgH="5019570" progId="Excel.Sheet.8">
                  <p:link updateAutomatic="1"/>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8950" y="1289645"/>
                        <a:ext cx="4333875" cy="501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1747" name="Object 3"/>
          <p:cNvGraphicFramePr>
            <a:graphicFrameLocks noChangeAspect="1"/>
          </p:cNvGraphicFramePr>
          <p:nvPr/>
        </p:nvGraphicFramePr>
        <p:xfrm>
          <a:off x="5038725" y="1289645"/>
          <a:ext cx="4333875" cy="5019675"/>
        </p:xfrm>
        <a:graphic>
          <a:graphicData uri="http://schemas.openxmlformats.org/presentationml/2006/ole">
            <mc:AlternateContent xmlns:mc="http://schemas.openxmlformats.org/markup-compatibility/2006">
              <mc:Choice xmlns:v="urn:schemas-microsoft-com:vml" Requires="v">
                <p:oleObj spid="_x0000_s31751" name="Worksheet" r:id="rId6" imgW="4333743" imgH="5019570" progId="Excel.Sheet.8">
                  <p:link updateAutomatic="1"/>
                </p:oleObj>
              </mc:Choice>
              <mc:Fallback>
                <p:oleObj name="Worksheet" r:id="rId6" imgW="4333743" imgH="5019570" progId="Excel.Sheet.8">
                  <p:link updateAutomatic="1"/>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38725" y="1289645"/>
                        <a:ext cx="4333875" cy="501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Textfeld 5"/>
          <p:cNvSpPr txBox="1"/>
          <p:nvPr/>
        </p:nvSpPr>
        <p:spPr>
          <a:xfrm>
            <a:off x="1784648" y="6093296"/>
            <a:ext cx="3401131" cy="307777"/>
          </a:xfrm>
          <a:prstGeom prst="rect">
            <a:avLst/>
          </a:prstGeom>
          <a:noFill/>
        </p:spPr>
        <p:txBody>
          <a:bodyPr wrap="square" rtlCol="0">
            <a:spAutoFit/>
          </a:bodyPr>
          <a:lstStyle/>
          <a:p>
            <a:r>
              <a:rPr lang="de-AT" b="1" dirty="0" smtClean="0">
                <a:solidFill>
                  <a:schemeClr val="tx1"/>
                </a:solidFill>
                <a:latin typeface="+mj-lt"/>
              </a:rPr>
              <a:t>Stationäre Pflege   Mobile Pflege</a:t>
            </a:r>
            <a:endParaRPr lang="de-AT" b="1" dirty="0">
              <a:solidFill>
                <a:schemeClr val="tx1"/>
              </a:solidFill>
              <a:latin typeface="+mj-lt"/>
            </a:endParaRPr>
          </a:p>
        </p:txBody>
      </p:sp>
      <p:sp>
        <p:nvSpPr>
          <p:cNvPr id="7" name="Textfeld 6"/>
          <p:cNvSpPr txBox="1"/>
          <p:nvPr/>
        </p:nvSpPr>
        <p:spPr>
          <a:xfrm>
            <a:off x="6105128" y="6093296"/>
            <a:ext cx="3257115" cy="307777"/>
          </a:xfrm>
          <a:prstGeom prst="rect">
            <a:avLst/>
          </a:prstGeom>
          <a:noFill/>
        </p:spPr>
        <p:txBody>
          <a:bodyPr wrap="square" rtlCol="0">
            <a:spAutoFit/>
          </a:bodyPr>
          <a:lstStyle/>
          <a:p>
            <a:r>
              <a:rPr lang="de-AT" b="1" dirty="0" smtClean="0">
                <a:solidFill>
                  <a:schemeClr val="tx1"/>
                </a:solidFill>
                <a:latin typeface="+mj-lt"/>
              </a:rPr>
              <a:t>Stationäre Pflege    Mobile Pflege</a:t>
            </a:r>
            <a:endParaRPr lang="de-AT" b="1" dirty="0">
              <a:solidFill>
                <a:schemeClr val="tx1"/>
              </a:solidFill>
              <a:latin typeface="+mj-lt"/>
            </a:endParaRPr>
          </a:p>
        </p:txBody>
      </p:sp>
      <p:sp>
        <p:nvSpPr>
          <p:cNvPr id="8" name="Rechteck 7"/>
          <p:cNvSpPr/>
          <p:nvPr/>
        </p:nvSpPr>
        <p:spPr>
          <a:xfrm>
            <a:off x="0" y="6396335"/>
            <a:ext cx="9289032" cy="461665"/>
          </a:xfrm>
          <a:prstGeom prst="rect">
            <a:avLst/>
          </a:prstGeom>
        </p:spPr>
        <p:txBody>
          <a:bodyPr wrap="square">
            <a:spAutoFit/>
          </a:bodyPr>
          <a:lstStyle/>
          <a:p>
            <a:r>
              <a:rPr lang="de-DE" sz="1200" dirty="0" smtClean="0">
                <a:solidFill>
                  <a:schemeClr val="tx1"/>
                </a:solidFill>
                <a:latin typeface="+mj-lt"/>
              </a:rPr>
              <a:t>Q: Statistik Austria, BMASK, Pflegevorsorgebericht. (</a:t>
            </a:r>
            <a:r>
              <a:rPr lang="de-DE" sz="1200" i="1" dirty="0" smtClean="0">
                <a:solidFill>
                  <a:schemeClr val="tx1"/>
                </a:solidFill>
              </a:rPr>
              <a:t>Österreich </a:t>
            </a:r>
            <a:r>
              <a:rPr lang="de-DE" sz="1200" i="1" dirty="0" smtClean="0">
                <a:solidFill>
                  <a:schemeClr val="tx1"/>
                </a:solidFill>
                <a:latin typeface="+mj-lt"/>
              </a:rPr>
              <a:t>2025:Pflegevorsorge – künftiger Finanzierungsaufwand und regionalwirtschaftliche Verflechtungen, WIFO, 2017</a:t>
            </a:r>
            <a:r>
              <a:rPr lang="de-DE" sz="1200" dirty="0" smtClean="0">
                <a:solidFill>
                  <a:schemeClr val="tx1"/>
                </a:solidFill>
                <a:latin typeface="+mj-lt"/>
              </a:rPr>
              <a:t>). WIFO-Berechnungen.</a:t>
            </a:r>
            <a:endParaRPr lang="de-AT" sz="1200" dirty="0">
              <a:solidFill>
                <a:schemeClr val="tx1"/>
              </a:solidFill>
              <a:latin typeface="+mj-l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2"/>
          <p:cNvSpPr>
            <a:spLocks noGrp="1"/>
          </p:cNvSpPr>
          <p:nvPr>
            <p:ph idx="1"/>
          </p:nvPr>
        </p:nvSpPr>
        <p:spPr>
          <a:xfrm>
            <a:off x="632520" y="1772816"/>
            <a:ext cx="8382000" cy="4785926"/>
          </a:xfrm>
        </p:spPr>
        <p:txBody>
          <a:bodyPr/>
          <a:lstStyle/>
          <a:p>
            <a:pPr marL="0" indent="0">
              <a:lnSpc>
                <a:spcPct val="150000"/>
              </a:lnSpc>
              <a:buNone/>
              <a:tabLst>
                <a:tab pos="720725" algn="l"/>
              </a:tabLst>
            </a:pPr>
            <a:r>
              <a:rPr lang="de-DE" cap="all" dirty="0" smtClean="0"/>
              <a:t>I.</a:t>
            </a:r>
            <a:r>
              <a:rPr lang="de-DE" cap="all" dirty="0" smtClean="0">
                <a:solidFill>
                  <a:srgbClr val="FF0000"/>
                </a:solidFill>
              </a:rPr>
              <a:t> 	</a:t>
            </a:r>
            <a:r>
              <a:rPr lang="de-DE" cap="all" dirty="0" smtClean="0"/>
              <a:t>Faktenhintergründe</a:t>
            </a:r>
          </a:p>
          <a:p>
            <a:pPr marL="909638" lvl="1" indent="-571500">
              <a:lnSpc>
                <a:spcPct val="150000"/>
              </a:lnSpc>
              <a:tabLst>
                <a:tab pos="720725" algn="l"/>
              </a:tabLst>
            </a:pPr>
            <a:r>
              <a:rPr lang="de-DE" cap="all" dirty="0" smtClean="0"/>
              <a:t>Demographische Entwicklung</a:t>
            </a:r>
          </a:p>
          <a:p>
            <a:pPr marL="909638" lvl="1" indent="-571500">
              <a:lnSpc>
                <a:spcPct val="150000"/>
              </a:lnSpc>
              <a:tabLst>
                <a:tab pos="720725" algn="l"/>
              </a:tabLst>
            </a:pPr>
            <a:r>
              <a:rPr lang="de-DE" cap="all" dirty="0" smtClean="0"/>
              <a:t>Altersabhängige Staatsausgaben</a:t>
            </a:r>
          </a:p>
          <a:p>
            <a:pPr marL="909638" lvl="1" indent="-571500">
              <a:lnSpc>
                <a:spcPct val="150000"/>
              </a:lnSpc>
              <a:tabLst>
                <a:tab pos="720725" algn="l"/>
              </a:tabLst>
            </a:pPr>
            <a:r>
              <a:rPr lang="de-DE" cap="all" dirty="0" smtClean="0"/>
              <a:t>Ältere Menschen als Konsument/</a:t>
            </a:r>
            <a:r>
              <a:rPr lang="de-DE" cap="all" dirty="0" err="1" smtClean="0"/>
              <a:t>inn</a:t>
            </a:r>
            <a:r>
              <a:rPr lang="de-DE" cap="all" dirty="0" smtClean="0"/>
              <a:t>/en</a:t>
            </a:r>
          </a:p>
          <a:p>
            <a:pPr marL="909638" lvl="1" indent="-571500">
              <a:lnSpc>
                <a:spcPct val="150000"/>
              </a:lnSpc>
              <a:tabLst>
                <a:tab pos="720725" algn="l"/>
              </a:tabLst>
            </a:pPr>
            <a:r>
              <a:rPr lang="de-DE" cap="all" dirty="0" smtClean="0"/>
              <a:t>Pflegebedürftigkeit</a:t>
            </a:r>
          </a:p>
          <a:p>
            <a:pPr marL="0" indent="0">
              <a:lnSpc>
                <a:spcPct val="150000"/>
              </a:lnSpc>
              <a:buClrTx/>
              <a:buNone/>
              <a:tabLst>
                <a:tab pos="720725" algn="l"/>
              </a:tabLst>
            </a:pPr>
            <a:r>
              <a:rPr lang="de-DE" cap="all" dirty="0" smtClean="0">
                <a:solidFill>
                  <a:srgbClr val="FF0000"/>
                </a:solidFill>
              </a:rPr>
              <a:t>II.	Fragestellungen aus ökonomischer </a:t>
            </a:r>
            <a:r>
              <a:rPr lang="de-DE" cap="all" dirty="0" err="1" smtClean="0">
                <a:solidFill>
                  <a:srgbClr val="FF0000"/>
                </a:solidFill>
              </a:rPr>
              <a:t>sicht</a:t>
            </a:r>
            <a:endParaRPr lang="de-DE" cap="all" dirty="0" smtClean="0">
              <a:solidFill>
                <a:srgbClr val="FF0000"/>
              </a:solidFill>
            </a:endParaRPr>
          </a:p>
          <a:p>
            <a:pPr marL="0" indent="0">
              <a:lnSpc>
                <a:spcPct val="150000"/>
              </a:lnSpc>
              <a:buClrTx/>
              <a:buNone/>
              <a:tabLst>
                <a:tab pos="720725" algn="l"/>
              </a:tabLst>
            </a:pPr>
            <a:endParaRPr lang="de-AT"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2"/>
          <p:cNvSpPr>
            <a:spLocks noGrp="1"/>
          </p:cNvSpPr>
          <p:nvPr>
            <p:ph idx="1"/>
          </p:nvPr>
        </p:nvSpPr>
        <p:spPr>
          <a:xfrm>
            <a:off x="762000" y="1676400"/>
            <a:ext cx="8382000" cy="4561249"/>
          </a:xfrm>
        </p:spPr>
        <p:txBody>
          <a:bodyPr/>
          <a:lstStyle/>
          <a:p>
            <a:r>
              <a:rPr lang="de-DE" dirty="0" smtClean="0"/>
              <a:t>Änderungen nicht a priori als Bedrohung verstehen, sondern vielmehr als Anstoß, „eine neue Welt zu denken“</a:t>
            </a:r>
          </a:p>
          <a:p>
            <a:r>
              <a:rPr lang="de-DE" dirty="0" smtClean="0"/>
              <a:t>„Gesundheit“ des Menschen auch als ökonomische Herausforderung</a:t>
            </a:r>
          </a:p>
          <a:p>
            <a:r>
              <a:rPr lang="de-DE" dirty="0" smtClean="0"/>
              <a:t>Politische Grundsatzfrage: Qualität und Umfang staatlich finanzierter Leistungen – samt Konsequenzen für Abgabenbelastung</a:t>
            </a:r>
          </a:p>
          <a:p>
            <a:r>
              <a:rPr lang="de-DE" dirty="0" smtClean="0"/>
              <a:t>Rolle der informellen Ökonomie neu denken: Arbeitsbegriff, Genderproblematik, neue </a:t>
            </a:r>
            <a:r>
              <a:rPr lang="de-DE" dirty="0" smtClean="0"/>
              <a:t>Verteilungsfragen</a:t>
            </a:r>
            <a:endParaRPr lang="de-AT" dirty="0"/>
          </a:p>
        </p:txBody>
      </p:sp>
      <p:sp>
        <p:nvSpPr>
          <p:cNvPr id="5" name="Titel 1"/>
          <p:cNvSpPr>
            <a:spLocks noGrp="1"/>
          </p:cNvSpPr>
          <p:nvPr>
            <p:ph type="title"/>
          </p:nvPr>
        </p:nvSpPr>
        <p:spPr>
          <a:xfrm>
            <a:off x="2362200" y="0"/>
            <a:ext cx="6843713" cy="1143000"/>
          </a:xfrm>
        </p:spPr>
        <p:txBody>
          <a:bodyPr/>
          <a:lstStyle/>
          <a:p>
            <a:r>
              <a:rPr lang="de-DE" sz="2400" dirty="0" smtClean="0"/>
              <a:t>Demographische Veränderungen:</a:t>
            </a:r>
            <a:br>
              <a:rPr lang="de-DE" sz="2400" dirty="0" smtClean="0"/>
            </a:br>
            <a:r>
              <a:rPr lang="de-DE" sz="2400" dirty="0" smtClean="0"/>
              <a:t>Sozialökonomische Herausforderungen</a:t>
            </a:r>
            <a:endParaRPr lang="de-AT"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arn(inVertic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barn(inVertical)">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barn(inVertical)">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barn(inVertical)">
                                      <p:cBhvr>
                                        <p:cTn id="22"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2362200" y="0"/>
            <a:ext cx="6843713" cy="1143000"/>
          </a:xfrm>
        </p:spPr>
        <p:txBody>
          <a:bodyPr/>
          <a:lstStyle/>
          <a:p>
            <a:r>
              <a:rPr lang="de-DE" dirty="0" smtClean="0"/>
              <a:t>Wertefragen mit ökonomischem Hintergrund</a:t>
            </a:r>
            <a:endParaRPr lang="de-AT" dirty="0"/>
          </a:p>
        </p:txBody>
      </p:sp>
      <p:sp>
        <p:nvSpPr>
          <p:cNvPr id="5" name="Inhaltsplatzhalter 2"/>
          <p:cNvSpPr>
            <a:spLocks noGrp="1"/>
          </p:cNvSpPr>
          <p:nvPr>
            <p:ph idx="1"/>
          </p:nvPr>
        </p:nvSpPr>
        <p:spPr/>
        <p:txBody>
          <a:bodyPr/>
          <a:lstStyle/>
          <a:p>
            <a:r>
              <a:rPr lang="de-DE" dirty="0" smtClean="0"/>
              <a:t>Wie stark ist der gesellschaftliche Wert eines Menschen durch seinen Beitrag zur „Produktivität“ bestimmt? (Beispiel: Langzeitarbeitslose)</a:t>
            </a:r>
          </a:p>
          <a:p>
            <a:r>
              <a:rPr lang="de-DE" dirty="0" smtClean="0"/>
              <a:t>Welcher Zusammenhang besteht zwischen Leistungsfähigkeit und Recht auf sozialstaatliche Ansprüche? (Beispiel: Grundeinkommen)</a:t>
            </a:r>
          </a:p>
          <a:p>
            <a:r>
              <a:rPr lang="de-DE" dirty="0" smtClean="0"/>
              <a:t>Wie groß ist die gesellschaftliche Verantwortung für die Erfüllung spezifischer  Bedürfnisse älterer Menschen? (Beispiel: Pflegeregress)</a:t>
            </a:r>
          </a:p>
          <a:p>
            <a:r>
              <a:rPr lang="de-DE" dirty="0" smtClean="0"/>
              <a:t>Wie stark ist die Gehaltshöhe in Pflegeberufen als Ausdruck ökonomischer Zahlungsfähigkeit und Zahlungsbereitschaft zu verstehen?</a:t>
            </a:r>
            <a:endParaRPr lang="de-A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arn(inVertic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arn(inVertical)">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arn(inVertical)">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2"/>
          <p:cNvSpPr>
            <a:spLocks noGrp="1"/>
          </p:cNvSpPr>
          <p:nvPr>
            <p:ph idx="1"/>
          </p:nvPr>
        </p:nvSpPr>
        <p:spPr>
          <a:xfrm>
            <a:off x="632520" y="1772816"/>
            <a:ext cx="8382000" cy="4785926"/>
          </a:xfrm>
        </p:spPr>
        <p:txBody>
          <a:bodyPr/>
          <a:lstStyle/>
          <a:p>
            <a:pPr marL="0" indent="0">
              <a:lnSpc>
                <a:spcPct val="150000"/>
              </a:lnSpc>
              <a:buNone/>
              <a:tabLst>
                <a:tab pos="720725" algn="l"/>
              </a:tabLst>
            </a:pPr>
            <a:r>
              <a:rPr lang="de-DE" cap="all" dirty="0" smtClean="0">
                <a:solidFill>
                  <a:srgbClr val="FF0000"/>
                </a:solidFill>
              </a:rPr>
              <a:t>I. 	Faktenhintergründe</a:t>
            </a:r>
          </a:p>
          <a:p>
            <a:pPr marL="909638" lvl="1" indent="-571500">
              <a:lnSpc>
                <a:spcPct val="150000"/>
              </a:lnSpc>
              <a:tabLst>
                <a:tab pos="720725" algn="l"/>
              </a:tabLst>
            </a:pPr>
            <a:r>
              <a:rPr lang="de-DE" cap="all" dirty="0" smtClean="0">
                <a:solidFill>
                  <a:srgbClr val="FF0000"/>
                </a:solidFill>
              </a:rPr>
              <a:t>Demographische Entwicklung</a:t>
            </a:r>
          </a:p>
          <a:p>
            <a:pPr marL="909638" lvl="1" indent="-571500">
              <a:lnSpc>
                <a:spcPct val="150000"/>
              </a:lnSpc>
              <a:tabLst>
                <a:tab pos="720725" algn="l"/>
              </a:tabLst>
            </a:pPr>
            <a:r>
              <a:rPr lang="de-DE" cap="all" dirty="0" smtClean="0"/>
              <a:t>Altersabhängige Staatsausgaben</a:t>
            </a:r>
          </a:p>
          <a:p>
            <a:pPr marL="909638" lvl="1" indent="-571500">
              <a:lnSpc>
                <a:spcPct val="150000"/>
              </a:lnSpc>
              <a:tabLst>
                <a:tab pos="720725" algn="l"/>
              </a:tabLst>
            </a:pPr>
            <a:r>
              <a:rPr lang="de-DE" cap="all" dirty="0" smtClean="0"/>
              <a:t>Ältere Menschen als Konsument/</a:t>
            </a:r>
            <a:r>
              <a:rPr lang="de-DE" cap="all" dirty="0" err="1" smtClean="0"/>
              <a:t>inn</a:t>
            </a:r>
            <a:r>
              <a:rPr lang="de-DE" cap="all" dirty="0" smtClean="0"/>
              <a:t>/en</a:t>
            </a:r>
          </a:p>
          <a:p>
            <a:pPr marL="909638" lvl="1" indent="-571500">
              <a:lnSpc>
                <a:spcPct val="150000"/>
              </a:lnSpc>
              <a:tabLst>
                <a:tab pos="720725" algn="l"/>
              </a:tabLst>
            </a:pPr>
            <a:r>
              <a:rPr lang="de-DE" cap="all" dirty="0" smtClean="0"/>
              <a:t>Pflegebedürftigkeit</a:t>
            </a:r>
          </a:p>
          <a:p>
            <a:pPr marL="0" indent="0">
              <a:lnSpc>
                <a:spcPct val="150000"/>
              </a:lnSpc>
              <a:buClrTx/>
              <a:buNone/>
              <a:tabLst>
                <a:tab pos="720725" algn="l"/>
              </a:tabLst>
            </a:pPr>
            <a:r>
              <a:rPr lang="de-DE" cap="all" dirty="0" smtClean="0"/>
              <a:t>II.	Fragestellungen aus ökonomischer </a:t>
            </a:r>
            <a:r>
              <a:rPr lang="de-DE" cap="all" dirty="0" err="1" smtClean="0"/>
              <a:t>sicht</a:t>
            </a:r>
            <a:endParaRPr lang="de-DE" cap="all" dirty="0" smtClean="0"/>
          </a:p>
          <a:p>
            <a:pPr marL="0" indent="0">
              <a:lnSpc>
                <a:spcPct val="150000"/>
              </a:lnSpc>
              <a:buClrTx/>
              <a:buNone/>
              <a:tabLst>
                <a:tab pos="720725" algn="l"/>
              </a:tabLst>
            </a:pPr>
            <a:endParaRPr lang="de-AT"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de-AT" dirty="0" smtClean="0"/>
              <a:t/>
            </a:r>
            <a:br>
              <a:rPr lang="de-AT" dirty="0" smtClean="0"/>
            </a:br>
            <a:endParaRPr lang="de-AT" dirty="0"/>
          </a:p>
        </p:txBody>
      </p:sp>
      <p:sp>
        <p:nvSpPr>
          <p:cNvPr id="3" name="Inhaltsplatzhalter 2"/>
          <p:cNvSpPr>
            <a:spLocks noGrp="1"/>
          </p:cNvSpPr>
          <p:nvPr>
            <p:ph idx="1"/>
          </p:nvPr>
        </p:nvSpPr>
        <p:spPr>
          <a:xfrm>
            <a:off x="762001" y="2652538"/>
            <a:ext cx="8382000" cy="1763688"/>
          </a:xfrm>
        </p:spPr>
        <p:txBody>
          <a:bodyPr/>
          <a:lstStyle/>
          <a:p>
            <a:pPr algn="ctr">
              <a:buNone/>
            </a:pPr>
            <a:r>
              <a:rPr lang="de-DE" sz="4983" dirty="0"/>
              <a:t>Ich danke für Ihre</a:t>
            </a:r>
          </a:p>
          <a:p>
            <a:pPr algn="ctr">
              <a:buNone/>
            </a:pPr>
            <a:r>
              <a:rPr lang="de-DE" sz="4983" dirty="0"/>
              <a:t> Aufmerksamkeit!</a:t>
            </a:r>
            <a:endParaRPr lang="de-AT" sz="4983" dirty="0"/>
          </a:p>
        </p:txBody>
      </p:sp>
    </p:spTree>
    <p:extLst>
      <p:ext uri="{BB962C8B-B14F-4D97-AF65-F5344CB8AC3E}">
        <p14:creationId xmlns:p14="http://schemas.microsoft.com/office/powerpoint/2010/main" val="37508226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9" name="Object 5"/>
          <p:cNvGraphicFramePr>
            <a:graphicFrameLocks noChangeAspect="1"/>
          </p:cNvGraphicFramePr>
          <p:nvPr/>
        </p:nvGraphicFramePr>
        <p:xfrm>
          <a:off x="447675" y="1200171"/>
          <a:ext cx="9010650" cy="5229225"/>
        </p:xfrm>
        <a:graphic>
          <a:graphicData uri="http://schemas.openxmlformats.org/presentationml/2006/ole">
            <mc:AlternateContent xmlns:mc="http://schemas.openxmlformats.org/markup-compatibility/2006">
              <mc:Choice xmlns:v="urn:schemas-microsoft-com:vml" Requires="v">
                <p:oleObj spid="_x0000_s1031" name="Worksheet" r:id="rId4" imgW="9010554" imgH="5229360" progId="Excel.Sheet.8">
                  <p:link updateAutomatic="1"/>
                </p:oleObj>
              </mc:Choice>
              <mc:Fallback>
                <p:oleObj name="Worksheet" r:id="rId4" imgW="9010554" imgH="5229360" progId="Excel.Sheet.8">
                  <p:link updateAutomatic="1"/>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7675" y="1200171"/>
                        <a:ext cx="9010650" cy="5229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Titel 1"/>
          <p:cNvSpPr>
            <a:spLocks noGrp="1"/>
          </p:cNvSpPr>
          <p:nvPr>
            <p:ph type="title"/>
          </p:nvPr>
        </p:nvSpPr>
        <p:spPr>
          <a:xfrm>
            <a:off x="2309794" y="0"/>
            <a:ext cx="6792739" cy="1143000"/>
          </a:xfrm>
        </p:spPr>
        <p:txBody>
          <a:bodyPr>
            <a:normAutofit/>
          </a:bodyPr>
          <a:lstStyle/>
          <a:p>
            <a:r>
              <a:rPr lang="de-AT" dirty="0" smtClean="0"/>
              <a:t>Demographische Prognosen: Lebenserwartung bei der Geburt</a:t>
            </a:r>
            <a:endParaRPr lang="en-GB" dirty="0"/>
          </a:p>
        </p:txBody>
      </p:sp>
      <p:sp>
        <p:nvSpPr>
          <p:cNvPr id="6" name="Textfeld 5"/>
          <p:cNvSpPr txBox="1"/>
          <p:nvPr/>
        </p:nvSpPr>
        <p:spPr>
          <a:xfrm>
            <a:off x="523844" y="6581001"/>
            <a:ext cx="7596206" cy="276999"/>
          </a:xfrm>
          <a:prstGeom prst="rect">
            <a:avLst/>
          </a:prstGeom>
          <a:solidFill>
            <a:schemeClr val="bg1"/>
          </a:solidFill>
        </p:spPr>
        <p:txBody>
          <a:bodyPr wrap="square" rtlCol="0">
            <a:spAutoFit/>
          </a:bodyPr>
          <a:lstStyle/>
          <a:p>
            <a:r>
              <a:rPr lang="en-GB" sz="1200" dirty="0" smtClean="0">
                <a:solidFill>
                  <a:schemeClr val="tx1"/>
                </a:solidFill>
                <a:latin typeface="+mj-lt"/>
              </a:rPr>
              <a:t>Q: European Commission (2018): </a:t>
            </a:r>
            <a:r>
              <a:rPr lang="en-US" sz="1200" dirty="0" smtClean="0">
                <a:solidFill>
                  <a:schemeClr val="tx1"/>
                </a:solidFill>
                <a:latin typeface="+mj-lt"/>
              </a:rPr>
              <a:t>The 2018 Ageing Report. WIFO-</a:t>
            </a:r>
            <a:r>
              <a:rPr lang="en-US" sz="1200" dirty="0" err="1" smtClean="0">
                <a:solidFill>
                  <a:schemeClr val="tx1"/>
                </a:solidFill>
                <a:latin typeface="+mj-lt"/>
              </a:rPr>
              <a:t>Darstellung</a:t>
            </a:r>
            <a:r>
              <a:rPr lang="en-US" sz="1200" dirty="0" smtClean="0">
                <a:solidFill>
                  <a:schemeClr val="tx1"/>
                </a:solidFill>
                <a:latin typeface="+mj-lt"/>
              </a:rPr>
              <a:t>.</a:t>
            </a:r>
            <a:endParaRPr lang="de-AT" sz="1200" dirty="0">
              <a:solidFill>
                <a:schemeClr val="tx1"/>
              </a:solidFill>
              <a:latin typeface="+mj-lt"/>
            </a:endParaRPr>
          </a:p>
        </p:txBody>
      </p:sp>
      <p:sp>
        <p:nvSpPr>
          <p:cNvPr id="14" name="Rechteck 13"/>
          <p:cNvSpPr/>
          <p:nvPr/>
        </p:nvSpPr>
        <p:spPr bwMode="auto">
          <a:xfrm>
            <a:off x="6524636" y="4214818"/>
            <a:ext cx="2357454" cy="1357322"/>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AT" sz="1400" b="0" i="0" u="none" strike="noStrike" cap="none" normalizeH="0" baseline="0" smtClean="0">
              <a:ln>
                <a:noFill/>
              </a:ln>
              <a:solidFill>
                <a:srgbClr val="000099"/>
              </a:solidFill>
              <a:effectLst/>
              <a:latin typeface="Arial" charset="0"/>
            </a:endParaRPr>
          </a:p>
        </p:txBody>
      </p:sp>
      <p:pic>
        <p:nvPicPr>
          <p:cNvPr id="9" name="Picture 14"/>
          <p:cNvPicPr>
            <a:picLocks noChangeAspect="1" noChangeArrowheads="1"/>
          </p:cNvPicPr>
          <p:nvPr/>
        </p:nvPicPr>
        <p:blipFill>
          <a:blip r:embed="rId6" cstate="print"/>
          <a:srcRect/>
          <a:stretch>
            <a:fillRect/>
          </a:stretch>
        </p:blipFill>
        <p:spPr bwMode="auto">
          <a:xfrm>
            <a:off x="6524636" y="4286256"/>
            <a:ext cx="962025" cy="1228725"/>
          </a:xfrm>
          <a:prstGeom prst="rect">
            <a:avLst/>
          </a:prstGeom>
          <a:noFill/>
          <a:ln w="9525">
            <a:noFill/>
            <a:miter lim="800000"/>
            <a:headEnd/>
            <a:tailEnd/>
          </a:ln>
          <a:effectLst/>
        </p:spPr>
      </p:pic>
      <p:sp>
        <p:nvSpPr>
          <p:cNvPr id="10" name="Textfeld 9"/>
          <p:cNvSpPr txBox="1"/>
          <p:nvPr/>
        </p:nvSpPr>
        <p:spPr>
          <a:xfrm>
            <a:off x="7453330" y="5072074"/>
            <a:ext cx="846707" cy="400110"/>
          </a:xfrm>
          <a:prstGeom prst="rect">
            <a:avLst/>
          </a:prstGeom>
          <a:solidFill>
            <a:schemeClr val="bg1"/>
          </a:solidFill>
        </p:spPr>
        <p:txBody>
          <a:bodyPr wrap="none" rtlCol="0">
            <a:spAutoFit/>
          </a:bodyPr>
          <a:lstStyle/>
          <a:p>
            <a:r>
              <a:rPr lang="de-AT" sz="2000" dirty="0" smtClean="0">
                <a:solidFill>
                  <a:schemeClr val="tx1"/>
                </a:solidFill>
                <a:latin typeface="+mj-lt"/>
              </a:rPr>
              <a:t>EU 28</a:t>
            </a:r>
            <a:endParaRPr lang="de-AT" sz="2000" dirty="0">
              <a:solidFill>
                <a:schemeClr val="tx1"/>
              </a:solidFill>
              <a:latin typeface="+mj-lt"/>
            </a:endParaRPr>
          </a:p>
        </p:txBody>
      </p:sp>
      <p:sp>
        <p:nvSpPr>
          <p:cNvPr id="11" name="Textfeld 10"/>
          <p:cNvSpPr txBox="1"/>
          <p:nvPr/>
        </p:nvSpPr>
        <p:spPr>
          <a:xfrm>
            <a:off x="7381892" y="4286256"/>
            <a:ext cx="1455848" cy="400110"/>
          </a:xfrm>
          <a:prstGeom prst="rect">
            <a:avLst/>
          </a:prstGeom>
          <a:solidFill>
            <a:schemeClr val="bg1"/>
          </a:solidFill>
        </p:spPr>
        <p:txBody>
          <a:bodyPr wrap="none" rtlCol="0">
            <a:spAutoFit/>
          </a:bodyPr>
          <a:lstStyle/>
          <a:p>
            <a:r>
              <a:rPr lang="de-AT" sz="2000" dirty="0" smtClean="0">
                <a:solidFill>
                  <a:schemeClr val="tx1"/>
                </a:solidFill>
                <a:latin typeface="+mj-lt"/>
              </a:rPr>
              <a:t>Österreich</a:t>
            </a:r>
            <a:endParaRPr lang="de-AT" sz="2000" dirty="0">
              <a:solidFill>
                <a:schemeClr val="tx1"/>
              </a:solidFill>
              <a:latin typeface="+mj-lt"/>
            </a:endParaRPr>
          </a:p>
        </p:txBody>
      </p:sp>
      <p:sp>
        <p:nvSpPr>
          <p:cNvPr id="12" name="Textfeld 11"/>
          <p:cNvSpPr txBox="1"/>
          <p:nvPr/>
        </p:nvSpPr>
        <p:spPr>
          <a:xfrm>
            <a:off x="8239148" y="2143116"/>
            <a:ext cx="1071570" cy="400110"/>
          </a:xfrm>
          <a:prstGeom prst="rect">
            <a:avLst/>
          </a:prstGeom>
          <a:noFill/>
        </p:spPr>
        <p:txBody>
          <a:bodyPr wrap="square" rtlCol="0">
            <a:spAutoFit/>
          </a:bodyPr>
          <a:lstStyle/>
          <a:p>
            <a:r>
              <a:rPr lang="de-AT" sz="2000" dirty="0" smtClean="0">
                <a:solidFill>
                  <a:schemeClr val="tx1"/>
                </a:solidFill>
                <a:latin typeface="+mj-lt"/>
              </a:rPr>
              <a:t>Frauen</a:t>
            </a:r>
            <a:endParaRPr lang="de-AT" sz="1800" dirty="0">
              <a:solidFill>
                <a:schemeClr val="tx1"/>
              </a:solidFill>
              <a:latin typeface="+mj-lt"/>
            </a:endParaRPr>
          </a:p>
        </p:txBody>
      </p:sp>
      <p:sp>
        <p:nvSpPr>
          <p:cNvPr id="13" name="Textfeld 12"/>
          <p:cNvSpPr txBox="1"/>
          <p:nvPr/>
        </p:nvSpPr>
        <p:spPr>
          <a:xfrm>
            <a:off x="8310586" y="3071810"/>
            <a:ext cx="1166786" cy="400110"/>
          </a:xfrm>
          <a:prstGeom prst="rect">
            <a:avLst/>
          </a:prstGeom>
          <a:noFill/>
        </p:spPr>
        <p:txBody>
          <a:bodyPr wrap="square" rtlCol="0">
            <a:spAutoFit/>
          </a:bodyPr>
          <a:lstStyle/>
          <a:p>
            <a:r>
              <a:rPr lang="de-AT" sz="2000" dirty="0" smtClean="0">
                <a:solidFill>
                  <a:schemeClr val="tx1"/>
                </a:solidFill>
                <a:latin typeface="+mj-lt"/>
              </a:rPr>
              <a:t>Männer</a:t>
            </a:r>
            <a:endParaRPr lang="de-AT" sz="1800" dirty="0">
              <a:solidFill>
                <a:schemeClr val="tx1"/>
              </a:solidFill>
              <a:latin typeface="+mj-l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1"/>
          <p:cNvSpPr>
            <a:spLocks noGrp="1"/>
          </p:cNvSpPr>
          <p:nvPr>
            <p:ph type="title"/>
          </p:nvPr>
        </p:nvSpPr>
        <p:spPr>
          <a:xfrm>
            <a:off x="3095612" y="0"/>
            <a:ext cx="6072230" cy="1143000"/>
          </a:xfrm>
        </p:spPr>
        <p:txBody>
          <a:bodyPr>
            <a:noAutofit/>
          </a:bodyPr>
          <a:lstStyle/>
          <a:p>
            <a:r>
              <a:rPr lang="de-AT" sz="2400" dirty="0" smtClean="0"/>
              <a:t>Demographische Prognosen: </a:t>
            </a:r>
            <a:br>
              <a:rPr lang="de-AT" sz="2400" dirty="0" smtClean="0"/>
            </a:br>
            <a:r>
              <a:rPr lang="de-AT" sz="2200" dirty="0" smtClean="0"/>
              <a:t>Bevölkerungsanteile über 65 bzw. 80 Jahre</a:t>
            </a:r>
            <a:endParaRPr lang="en-GB" sz="2200" dirty="0"/>
          </a:p>
        </p:txBody>
      </p:sp>
      <p:graphicFrame>
        <p:nvGraphicFramePr>
          <p:cNvPr id="2051" name="Object 3"/>
          <p:cNvGraphicFramePr>
            <a:graphicFrameLocks noChangeAspect="1"/>
          </p:cNvGraphicFramePr>
          <p:nvPr/>
        </p:nvGraphicFramePr>
        <p:xfrm>
          <a:off x="442913" y="1142984"/>
          <a:ext cx="9020175" cy="5238750"/>
        </p:xfrm>
        <a:graphic>
          <a:graphicData uri="http://schemas.openxmlformats.org/presentationml/2006/ole">
            <mc:AlternateContent xmlns:mc="http://schemas.openxmlformats.org/markup-compatibility/2006">
              <mc:Choice xmlns:v="urn:schemas-microsoft-com:vml" Requires="v">
                <p:oleObj spid="_x0000_s2053" name="Worksheet" r:id="rId4" imgW="9020279" imgH="5238810" progId="Excel.Sheet.8">
                  <p:link updateAutomatic="1"/>
                </p:oleObj>
              </mc:Choice>
              <mc:Fallback>
                <p:oleObj name="Worksheet" r:id="rId4" imgW="9020279" imgH="5238810" progId="Excel.Sheet.8">
                  <p:link updateAutomatic="1"/>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913" y="1142984"/>
                        <a:ext cx="9020175" cy="5238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 name="Textfeld 8"/>
          <p:cNvSpPr txBox="1"/>
          <p:nvPr/>
        </p:nvSpPr>
        <p:spPr>
          <a:xfrm>
            <a:off x="523844" y="6572272"/>
            <a:ext cx="7596206" cy="276999"/>
          </a:xfrm>
          <a:prstGeom prst="rect">
            <a:avLst/>
          </a:prstGeom>
          <a:solidFill>
            <a:schemeClr val="bg1"/>
          </a:solidFill>
        </p:spPr>
        <p:txBody>
          <a:bodyPr wrap="square" rtlCol="0">
            <a:spAutoFit/>
          </a:bodyPr>
          <a:lstStyle/>
          <a:p>
            <a:r>
              <a:rPr lang="en-GB" sz="1200" dirty="0" smtClean="0">
                <a:solidFill>
                  <a:schemeClr val="tx1"/>
                </a:solidFill>
                <a:latin typeface="+mj-lt"/>
              </a:rPr>
              <a:t>Q: European Commission (2018): </a:t>
            </a:r>
            <a:r>
              <a:rPr lang="en-US" sz="1200" dirty="0" smtClean="0">
                <a:solidFill>
                  <a:schemeClr val="tx1"/>
                </a:solidFill>
                <a:latin typeface="+mj-lt"/>
              </a:rPr>
              <a:t>The 2018 Ageing Report. WIFO-</a:t>
            </a:r>
            <a:r>
              <a:rPr lang="en-US" sz="1200" dirty="0" err="1" smtClean="0">
                <a:solidFill>
                  <a:schemeClr val="tx1"/>
                </a:solidFill>
                <a:latin typeface="+mj-lt"/>
              </a:rPr>
              <a:t>Berechnungen</a:t>
            </a:r>
            <a:r>
              <a:rPr lang="en-US" sz="1200" dirty="0" smtClean="0">
                <a:solidFill>
                  <a:schemeClr val="tx1"/>
                </a:solidFill>
                <a:latin typeface="+mj-lt"/>
              </a:rPr>
              <a:t>.</a:t>
            </a:r>
            <a:endParaRPr lang="de-AT" sz="1200" dirty="0">
              <a:solidFill>
                <a:schemeClr val="tx1"/>
              </a:solidFill>
              <a:latin typeface="+mj-lt"/>
            </a:endParaRPr>
          </a:p>
        </p:txBody>
      </p:sp>
      <p:pic>
        <p:nvPicPr>
          <p:cNvPr id="2053" name="Picture 5"/>
          <p:cNvPicPr>
            <a:picLocks noChangeAspect="1" noChangeArrowheads="1"/>
          </p:cNvPicPr>
          <p:nvPr/>
        </p:nvPicPr>
        <p:blipFill>
          <a:blip r:embed="rId6" cstate="print"/>
          <a:srcRect/>
          <a:stretch>
            <a:fillRect/>
          </a:stretch>
        </p:blipFill>
        <p:spPr bwMode="auto">
          <a:xfrm>
            <a:off x="7810520" y="2714620"/>
            <a:ext cx="790575" cy="1476375"/>
          </a:xfrm>
          <a:prstGeom prst="rect">
            <a:avLst/>
          </a:prstGeom>
          <a:noFill/>
          <a:ln w="9525">
            <a:noFill/>
            <a:miter lim="800000"/>
            <a:headEnd/>
            <a:tailEnd/>
          </a:ln>
          <a:effectLst/>
        </p:spPr>
      </p:pic>
      <p:sp>
        <p:nvSpPr>
          <p:cNvPr id="11" name="Textfeld 10"/>
          <p:cNvSpPr txBox="1"/>
          <p:nvPr/>
        </p:nvSpPr>
        <p:spPr>
          <a:xfrm>
            <a:off x="7739082" y="2428868"/>
            <a:ext cx="1571636" cy="369332"/>
          </a:xfrm>
          <a:prstGeom prst="rect">
            <a:avLst/>
          </a:prstGeom>
          <a:noFill/>
        </p:spPr>
        <p:txBody>
          <a:bodyPr wrap="square" rtlCol="0">
            <a:spAutoFit/>
          </a:bodyPr>
          <a:lstStyle/>
          <a:p>
            <a:r>
              <a:rPr lang="de-AT" sz="1800" dirty="0" smtClean="0">
                <a:solidFill>
                  <a:schemeClr val="tx1"/>
                </a:solidFill>
                <a:latin typeface="+mj-lt"/>
              </a:rPr>
              <a:t> </a:t>
            </a:r>
            <a:r>
              <a:rPr lang="de-AT" sz="1600" b="1" dirty="0" smtClean="0">
                <a:solidFill>
                  <a:schemeClr val="tx1"/>
                </a:solidFill>
                <a:latin typeface="+mj-lt"/>
              </a:rPr>
              <a:t>Ö  EU-28</a:t>
            </a:r>
            <a:endParaRPr lang="de-AT" sz="1600" b="1" dirty="0">
              <a:solidFill>
                <a:schemeClr val="tx1"/>
              </a:solidFill>
              <a:latin typeface="+mj-lt"/>
            </a:endParaRPr>
          </a:p>
        </p:txBody>
      </p:sp>
      <p:sp>
        <p:nvSpPr>
          <p:cNvPr id="12" name="Textfeld 11"/>
          <p:cNvSpPr txBox="1"/>
          <p:nvPr/>
        </p:nvSpPr>
        <p:spPr>
          <a:xfrm>
            <a:off x="8382024" y="2773916"/>
            <a:ext cx="1345240" cy="338554"/>
          </a:xfrm>
          <a:prstGeom prst="rect">
            <a:avLst/>
          </a:prstGeom>
          <a:noFill/>
        </p:spPr>
        <p:txBody>
          <a:bodyPr wrap="none" rtlCol="0">
            <a:spAutoFit/>
          </a:bodyPr>
          <a:lstStyle/>
          <a:p>
            <a:r>
              <a:rPr lang="de-AT" sz="1600" dirty="0" smtClean="0">
                <a:solidFill>
                  <a:schemeClr val="tx1"/>
                </a:solidFill>
                <a:latin typeface="+mj-lt"/>
              </a:rPr>
              <a:t>bis 64 Jahre</a:t>
            </a:r>
            <a:endParaRPr lang="de-AT" sz="1600" dirty="0">
              <a:solidFill>
                <a:schemeClr val="tx1"/>
              </a:solidFill>
              <a:latin typeface="+mj-lt"/>
            </a:endParaRPr>
          </a:p>
        </p:txBody>
      </p:sp>
      <p:sp>
        <p:nvSpPr>
          <p:cNvPr id="13" name="Textfeld 12"/>
          <p:cNvSpPr txBox="1"/>
          <p:nvPr/>
        </p:nvSpPr>
        <p:spPr>
          <a:xfrm>
            <a:off x="8438932" y="3273982"/>
            <a:ext cx="1324402" cy="338554"/>
          </a:xfrm>
          <a:prstGeom prst="rect">
            <a:avLst/>
          </a:prstGeom>
          <a:noFill/>
        </p:spPr>
        <p:txBody>
          <a:bodyPr wrap="none" rtlCol="0">
            <a:spAutoFit/>
          </a:bodyPr>
          <a:lstStyle/>
          <a:p>
            <a:r>
              <a:rPr lang="de-AT" sz="1600" dirty="0" smtClean="0">
                <a:solidFill>
                  <a:schemeClr val="tx1"/>
                </a:solidFill>
                <a:latin typeface="+mj-lt"/>
              </a:rPr>
              <a:t>65-79 Jahre</a:t>
            </a:r>
            <a:endParaRPr lang="de-AT" sz="1600" dirty="0">
              <a:solidFill>
                <a:schemeClr val="tx1"/>
              </a:solidFill>
              <a:latin typeface="+mj-lt"/>
            </a:endParaRPr>
          </a:p>
        </p:txBody>
      </p:sp>
      <p:sp>
        <p:nvSpPr>
          <p:cNvPr id="15" name="Textfeld 14"/>
          <p:cNvSpPr txBox="1"/>
          <p:nvPr/>
        </p:nvSpPr>
        <p:spPr>
          <a:xfrm>
            <a:off x="8438932" y="3714752"/>
            <a:ext cx="1544012" cy="338554"/>
          </a:xfrm>
          <a:prstGeom prst="rect">
            <a:avLst/>
          </a:prstGeom>
          <a:noFill/>
        </p:spPr>
        <p:txBody>
          <a:bodyPr wrap="none" rtlCol="0">
            <a:spAutoFit/>
          </a:bodyPr>
          <a:lstStyle/>
          <a:p>
            <a:r>
              <a:rPr lang="de-AT" sz="1600" dirty="0" smtClean="0">
                <a:solidFill>
                  <a:schemeClr val="tx1"/>
                </a:solidFill>
                <a:latin typeface="+mj-lt"/>
              </a:rPr>
              <a:t>über 80 Jahre</a:t>
            </a:r>
            <a:endParaRPr lang="de-AT" sz="1600" dirty="0">
              <a:solidFill>
                <a:schemeClr val="tx1"/>
              </a:solidFill>
              <a:latin typeface="+mj-l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a:xfrm>
            <a:off x="2309794" y="0"/>
            <a:ext cx="6792739" cy="1143000"/>
          </a:xfrm>
        </p:spPr>
        <p:txBody>
          <a:bodyPr>
            <a:normAutofit fontScale="90000"/>
          </a:bodyPr>
          <a:lstStyle/>
          <a:p>
            <a:pPr>
              <a:lnSpc>
                <a:spcPts val="2800"/>
              </a:lnSpc>
            </a:pPr>
            <a:r>
              <a:rPr lang="de-AT" dirty="0" smtClean="0"/>
              <a:t>Demographische Prognosen: demographische und ökonomische Abhängigkeitsquoten</a:t>
            </a:r>
            <a:endParaRPr lang="en-GB" dirty="0"/>
          </a:p>
        </p:txBody>
      </p:sp>
      <p:sp>
        <p:nvSpPr>
          <p:cNvPr id="6" name="Textfeld 5"/>
          <p:cNvSpPr txBox="1"/>
          <p:nvPr/>
        </p:nvSpPr>
        <p:spPr>
          <a:xfrm>
            <a:off x="309530" y="6581001"/>
            <a:ext cx="7596206" cy="276999"/>
          </a:xfrm>
          <a:prstGeom prst="rect">
            <a:avLst/>
          </a:prstGeom>
          <a:solidFill>
            <a:schemeClr val="bg1"/>
          </a:solidFill>
        </p:spPr>
        <p:txBody>
          <a:bodyPr wrap="square" rtlCol="0">
            <a:spAutoFit/>
          </a:bodyPr>
          <a:lstStyle/>
          <a:p>
            <a:r>
              <a:rPr lang="en-GB" sz="1200" dirty="0" smtClean="0">
                <a:solidFill>
                  <a:schemeClr val="tx1"/>
                </a:solidFill>
                <a:latin typeface="+mj-lt"/>
              </a:rPr>
              <a:t>Q: European Commission (2018): </a:t>
            </a:r>
            <a:r>
              <a:rPr lang="en-US" sz="1200" dirty="0" smtClean="0">
                <a:solidFill>
                  <a:schemeClr val="tx1"/>
                </a:solidFill>
                <a:latin typeface="+mj-lt"/>
              </a:rPr>
              <a:t>The 2018 Ageing Report. WIFO-</a:t>
            </a:r>
            <a:r>
              <a:rPr lang="en-US" sz="1200" dirty="0" err="1" smtClean="0">
                <a:solidFill>
                  <a:schemeClr val="tx1"/>
                </a:solidFill>
                <a:latin typeface="+mj-lt"/>
              </a:rPr>
              <a:t>Darstellung</a:t>
            </a:r>
            <a:r>
              <a:rPr lang="en-US" sz="1200" dirty="0" smtClean="0">
                <a:solidFill>
                  <a:schemeClr val="tx1"/>
                </a:solidFill>
                <a:latin typeface="+mj-lt"/>
              </a:rPr>
              <a:t>.</a:t>
            </a:r>
            <a:endParaRPr lang="de-AT" sz="1200" dirty="0">
              <a:solidFill>
                <a:schemeClr val="tx1"/>
              </a:solidFill>
              <a:latin typeface="+mj-lt"/>
            </a:endParaRPr>
          </a:p>
        </p:txBody>
      </p:sp>
      <p:graphicFrame>
        <p:nvGraphicFramePr>
          <p:cNvPr id="3075" name="Object 3"/>
          <p:cNvGraphicFramePr>
            <a:graphicFrameLocks noChangeAspect="1"/>
          </p:cNvGraphicFramePr>
          <p:nvPr/>
        </p:nvGraphicFramePr>
        <p:xfrm>
          <a:off x="380968" y="1200171"/>
          <a:ext cx="9010650" cy="5229225"/>
        </p:xfrm>
        <a:graphic>
          <a:graphicData uri="http://schemas.openxmlformats.org/presentationml/2006/ole">
            <mc:AlternateContent xmlns:mc="http://schemas.openxmlformats.org/markup-compatibility/2006">
              <mc:Choice xmlns:v="urn:schemas-microsoft-com:vml" Requires="v">
                <p:oleObj spid="_x0000_s3077" name="Worksheet" r:id="rId4" imgW="9010554" imgH="5229360" progId="Excel.Sheet.8">
                  <p:link updateAutomatic="1"/>
                </p:oleObj>
              </mc:Choice>
              <mc:Fallback>
                <p:oleObj name="Worksheet" r:id="rId4" imgW="9010554" imgH="5229360" progId="Excel.Sheet.8">
                  <p:link updateAutomatic="1"/>
                  <p:pic>
                    <p:nvPicPr>
                      <p:cNvPr id="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0968" y="1200171"/>
                        <a:ext cx="9010650" cy="5229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Rechteck 6"/>
          <p:cNvSpPr/>
          <p:nvPr/>
        </p:nvSpPr>
        <p:spPr bwMode="auto">
          <a:xfrm>
            <a:off x="5619720" y="3857628"/>
            <a:ext cx="4119626" cy="1714512"/>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AT" sz="1400" b="0" i="0" u="none" strike="noStrike" cap="none" normalizeH="0" baseline="0" smtClean="0">
              <a:ln>
                <a:noFill/>
              </a:ln>
              <a:solidFill>
                <a:srgbClr val="000099"/>
              </a:solidFill>
              <a:effectLst/>
              <a:latin typeface="Arial" charset="0"/>
            </a:endParaRPr>
          </a:p>
        </p:txBody>
      </p:sp>
      <p:sp>
        <p:nvSpPr>
          <p:cNvPr id="9" name="Textfeld 8"/>
          <p:cNvSpPr txBox="1"/>
          <p:nvPr/>
        </p:nvSpPr>
        <p:spPr>
          <a:xfrm>
            <a:off x="6453198" y="4238818"/>
            <a:ext cx="2952736" cy="523220"/>
          </a:xfrm>
          <a:prstGeom prst="rect">
            <a:avLst/>
          </a:prstGeom>
          <a:noFill/>
        </p:spPr>
        <p:txBody>
          <a:bodyPr wrap="square" rtlCol="0">
            <a:spAutoFit/>
          </a:bodyPr>
          <a:lstStyle/>
          <a:p>
            <a:r>
              <a:rPr lang="de-AT" dirty="0" smtClean="0">
                <a:solidFill>
                  <a:schemeClr val="tx1"/>
                </a:solidFill>
                <a:latin typeface="+mj-lt"/>
              </a:rPr>
              <a:t>Über 64-Jährige in Relation zu 15- bis 64-Jährigen</a:t>
            </a:r>
          </a:p>
        </p:txBody>
      </p:sp>
      <p:sp>
        <p:nvSpPr>
          <p:cNvPr id="10" name="Textfeld 9"/>
          <p:cNvSpPr txBox="1"/>
          <p:nvPr/>
        </p:nvSpPr>
        <p:spPr>
          <a:xfrm>
            <a:off x="6453198" y="4762038"/>
            <a:ext cx="3381364" cy="738664"/>
          </a:xfrm>
          <a:prstGeom prst="rect">
            <a:avLst/>
          </a:prstGeom>
          <a:noFill/>
        </p:spPr>
        <p:txBody>
          <a:bodyPr wrap="square" rtlCol="0">
            <a:spAutoFit/>
          </a:bodyPr>
          <a:lstStyle/>
          <a:p>
            <a:r>
              <a:rPr lang="de-AT" dirty="0" smtClean="0">
                <a:solidFill>
                  <a:schemeClr val="tx1"/>
                </a:solidFill>
                <a:latin typeface="+mj-lt"/>
              </a:rPr>
              <a:t>Über 64-jährige Nichterwerbstätige in Relation zu 15- bis 64-jährigen Erwerbstätigen</a:t>
            </a:r>
          </a:p>
        </p:txBody>
      </p:sp>
      <p:pic>
        <p:nvPicPr>
          <p:cNvPr id="3077" name="Picture 5"/>
          <p:cNvPicPr>
            <a:picLocks noChangeAspect="1" noChangeArrowheads="1"/>
          </p:cNvPicPr>
          <p:nvPr/>
        </p:nvPicPr>
        <p:blipFill>
          <a:blip r:embed="rId6" cstate="print"/>
          <a:srcRect/>
          <a:stretch>
            <a:fillRect/>
          </a:stretch>
        </p:blipFill>
        <p:spPr bwMode="auto">
          <a:xfrm>
            <a:off x="5734061" y="4143380"/>
            <a:ext cx="790575" cy="1285884"/>
          </a:xfrm>
          <a:prstGeom prst="rect">
            <a:avLst/>
          </a:prstGeom>
          <a:noFill/>
          <a:ln w="9525">
            <a:noFill/>
            <a:miter lim="800000"/>
            <a:headEnd/>
            <a:tailEnd/>
          </a:ln>
          <a:effectLst/>
        </p:spPr>
      </p:pic>
      <p:sp>
        <p:nvSpPr>
          <p:cNvPr id="8" name="Textfeld 7"/>
          <p:cNvSpPr txBox="1"/>
          <p:nvPr/>
        </p:nvSpPr>
        <p:spPr>
          <a:xfrm>
            <a:off x="5667380" y="3904782"/>
            <a:ext cx="1571636" cy="369332"/>
          </a:xfrm>
          <a:prstGeom prst="rect">
            <a:avLst/>
          </a:prstGeom>
          <a:noFill/>
        </p:spPr>
        <p:txBody>
          <a:bodyPr wrap="square" rtlCol="0">
            <a:spAutoFit/>
          </a:bodyPr>
          <a:lstStyle/>
          <a:p>
            <a:r>
              <a:rPr lang="de-AT" sz="1800" dirty="0" smtClean="0">
                <a:solidFill>
                  <a:schemeClr val="tx1"/>
                </a:solidFill>
                <a:latin typeface="+mj-lt"/>
              </a:rPr>
              <a:t> </a:t>
            </a:r>
            <a:r>
              <a:rPr lang="de-AT" sz="1600" b="1" dirty="0" smtClean="0">
                <a:solidFill>
                  <a:schemeClr val="tx1"/>
                </a:solidFill>
                <a:latin typeface="+mj-lt"/>
              </a:rPr>
              <a:t>Ö   EU 28</a:t>
            </a:r>
            <a:endParaRPr lang="de-AT" sz="1600" b="1" dirty="0">
              <a:solidFill>
                <a:schemeClr val="tx1"/>
              </a:solidFill>
              <a:latin typeface="+mj-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AT" dirty="0" smtClean="0"/>
              <a:t>Demographische Prognosen: Vorarlberg</a:t>
            </a:r>
            <a:endParaRPr lang="de-AT" dirty="0"/>
          </a:p>
        </p:txBody>
      </p:sp>
      <p:sp>
        <p:nvSpPr>
          <p:cNvPr id="4" name="Textfeld 3"/>
          <p:cNvSpPr txBox="1"/>
          <p:nvPr/>
        </p:nvSpPr>
        <p:spPr>
          <a:xfrm>
            <a:off x="0" y="6572272"/>
            <a:ext cx="8667776" cy="285728"/>
          </a:xfrm>
          <a:prstGeom prst="rect">
            <a:avLst/>
          </a:prstGeom>
          <a:solidFill>
            <a:schemeClr val="bg1"/>
          </a:solidFill>
        </p:spPr>
        <p:txBody>
          <a:bodyPr wrap="square" rtlCol="0">
            <a:spAutoFit/>
          </a:bodyPr>
          <a:lstStyle/>
          <a:p>
            <a:r>
              <a:rPr lang="en-GB" sz="1200" dirty="0" smtClean="0">
                <a:solidFill>
                  <a:schemeClr val="tx1"/>
                </a:solidFill>
                <a:latin typeface="+mj-lt"/>
              </a:rPr>
              <a:t>Q: </a:t>
            </a:r>
            <a:r>
              <a:rPr lang="de-DE" sz="1200" dirty="0" smtClean="0">
                <a:solidFill>
                  <a:schemeClr val="tx1"/>
                </a:solidFill>
                <a:latin typeface="+mj-lt"/>
              </a:rPr>
              <a:t>Statistik Austria, Bevölkerungsprognose 2013 (Bevölkerung zur Jahresmitte, Hauptszenario). WIFO-Berechnungen.</a:t>
            </a:r>
            <a:endParaRPr lang="de-AT" sz="1200" dirty="0">
              <a:solidFill>
                <a:schemeClr val="tx1"/>
              </a:solidFill>
              <a:latin typeface="+mj-lt"/>
            </a:endParaRPr>
          </a:p>
        </p:txBody>
      </p:sp>
      <p:graphicFrame>
        <p:nvGraphicFramePr>
          <p:cNvPr id="13316" name="Object 4"/>
          <p:cNvGraphicFramePr>
            <a:graphicFrameLocks noChangeAspect="1"/>
          </p:cNvGraphicFramePr>
          <p:nvPr/>
        </p:nvGraphicFramePr>
        <p:xfrm>
          <a:off x="666720" y="1200171"/>
          <a:ext cx="8467725" cy="5229225"/>
        </p:xfrm>
        <a:graphic>
          <a:graphicData uri="http://schemas.openxmlformats.org/presentationml/2006/ole">
            <mc:AlternateContent xmlns:mc="http://schemas.openxmlformats.org/markup-compatibility/2006">
              <mc:Choice xmlns:v="urn:schemas-microsoft-com:vml" Requires="v">
                <p:oleObj spid="_x0000_s13318" name="Worksheet" r:id="rId4" imgW="8467857" imgH="5229360" progId="Excel.Sheet.8">
                  <p:link updateAutomatic="1"/>
                </p:oleObj>
              </mc:Choice>
              <mc:Fallback>
                <p:oleObj name="Worksheet" r:id="rId4" imgW="8467857" imgH="5229360" progId="Excel.Sheet.8">
                  <p:link updateAutomatic="1"/>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6720" y="1200171"/>
                        <a:ext cx="8467725" cy="5229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2"/>
          <p:cNvSpPr>
            <a:spLocks noGrp="1"/>
          </p:cNvSpPr>
          <p:nvPr>
            <p:ph idx="1"/>
          </p:nvPr>
        </p:nvSpPr>
        <p:spPr>
          <a:xfrm>
            <a:off x="632520" y="1772816"/>
            <a:ext cx="8382000" cy="4785926"/>
          </a:xfrm>
        </p:spPr>
        <p:txBody>
          <a:bodyPr/>
          <a:lstStyle/>
          <a:p>
            <a:pPr marL="0" indent="0">
              <a:lnSpc>
                <a:spcPct val="150000"/>
              </a:lnSpc>
              <a:buNone/>
              <a:tabLst>
                <a:tab pos="720725" algn="l"/>
              </a:tabLst>
            </a:pPr>
            <a:r>
              <a:rPr lang="de-DE" cap="all" dirty="0" smtClean="0">
                <a:solidFill>
                  <a:srgbClr val="FF0000"/>
                </a:solidFill>
              </a:rPr>
              <a:t>I. 	Faktenhintergründe</a:t>
            </a:r>
          </a:p>
          <a:p>
            <a:pPr marL="909638" lvl="1" indent="-571500">
              <a:lnSpc>
                <a:spcPct val="150000"/>
              </a:lnSpc>
              <a:tabLst>
                <a:tab pos="720725" algn="l"/>
              </a:tabLst>
            </a:pPr>
            <a:r>
              <a:rPr lang="de-DE" cap="all" dirty="0" smtClean="0"/>
              <a:t>Demographische Entwicklung</a:t>
            </a:r>
          </a:p>
          <a:p>
            <a:pPr marL="909638" lvl="1" indent="-571500">
              <a:lnSpc>
                <a:spcPct val="150000"/>
              </a:lnSpc>
              <a:tabLst>
                <a:tab pos="720725" algn="l"/>
              </a:tabLst>
            </a:pPr>
            <a:r>
              <a:rPr lang="de-DE" cap="all" dirty="0" smtClean="0">
                <a:solidFill>
                  <a:srgbClr val="FF0000"/>
                </a:solidFill>
              </a:rPr>
              <a:t>Altersabhängige Staatsausgaben</a:t>
            </a:r>
          </a:p>
          <a:p>
            <a:pPr marL="909638" lvl="1" indent="-571500">
              <a:lnSpc>
                <a:spcPct val="150000"/>
              </a:lnSpc>
              <a:tabLst>
                <a:tab pos="720725" algn="l"/>
              </a:tabLst>
            </a:pPr>
            <a:r>
              <a:rPr lang="de-DE" cap="all" dirty="0" smtClean="0"/>
              <a:t>Ältere Menschen als Konsument/</a:t>
            </a:r>
            <a:r>
              <a:rPr lang="de-DE" cap="all" dirty="0" err="1" smtClean="0"/>
              <a:t>inn</a:t>
            </a:r>
            <a:r>
              <a:rPr lang="de-DE" cap="all" dirty="0" smtClean="0"/>
              <a:t>/en</a:t>
            </a:r>
          </a:p>
          <a:p>
            <a:pPr marL="909638" lvl="1" indent="-571500">
              <a:lnSpc>
                <a:spcPct val="150000"/>
              </a:lnSpc>
              <a:tabLst>
                <a:tab pos="720725" algn="l"/>
              </a:tabLst>
            </a:pPr>
            <a:r>
              <a:rPr lang="de-DE" cap="all" dirty="0" smtClean="0"/>
              <a:t>Pflegebedürftigkeit</a:t>
            </a:r>
          </a:p>
          <a:p>
            <a:pPr marL="0" indent="0">
              <a:lnSpc>
                <a:spcPct val="150000"/>
              </a:lnSpc>
              <a:buClrTx/>
              <a:buNone/>
              <a:tabLst>
                <a:tab pos="720725" algn="l"/>
              </a:tabLst>
            </a:pPr>
            <a:r>
              <a:rPr lang="de-DE" cap="all" dirty="0" smtClean="0"/>
              <a:t>II.	Fragestellungen aus ökonomischer </a:t>
            </a:r>
            <a:r>
              <a:rPr lang="de-DE" cap="all" dirty="0" err="1" smtClean="0"/>
              <a:t>sicht</a:t>
            </a:r>
            <a:endParaRPr lang="de-DE" cap="all" dirty="0" smtClean="0"/>
          </a:p>
          <a:p>
            <a:pPr marL="0" indent="0">
              <a:lnSpc>
                <a:spcPct val="150000"/>
              </a:lnSpc>
              <a:buClrTx/>
              <a:buNone/>
              <a:tabLst>
                <a:tab pos="720725" algn="l"/>
              </a:tabLst>
            </a:pPr>
            <a:endParaRPr lang="de-AT"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m 6"/>
          <p:cNvGraphicFramePr>
            <a:graphicFrameLocks/>
          </p:cNvGraphicFramePr>
          <p:nvPr>
            <p:extLst>
              <p:ext uri="{D42A27DB-BD31-4B8C-83A1-F6EECF244321}">
                <p14:modId xmlns:p14="http://schemas.microsoft.com/office/powerpoint/2010/main" val="173840370"/>
              </p:ext>
            </p:extLst>
          </p:nvPr>
        </p:nvGraphicFramePr>
        <p:xfrm>
          <a:off x="452406" y="1214422"/>
          <a:ext cx="9000000" cy="5220000"/>
        </p:xfrm>
        <a:graphic>
          <a:graphicData uri="http://schemas.openxmlformats.org/drawingml/2006/chart">
            <c:chart xmlns:c="http://schemas.openxmlformats.org/drawingml/2006/chart" xmlns:r="http://schemas.openxmlformats.org/officeDocument/2006/relationships" r:id="rId3"/>
          </a:graphicData>
        </a:graphic>
      </p:graphicFrame>
      <p:sp>
        <p:nvSpPr>
          <p:cNvPr id="8" name="Titel 1"/>
          <p:cNvSpPr>
            <a:spLocks noGrp="1"/>
          </p:cNvSpPr>
          <p:nvPr>
            <p:ph type="title"/>
          </p:nvPr>
        </p:nvSpPr>
        <p:spPr>
          <a:xfrm>
            <a:off x="2309813" y="0"/>
            <a:ext cx="6792912" cy="1143000"/>
          </a:xfrm>
        </p:spPr>
        <p:txBody>
          <a:bodyPr/>
          <a:lstStyle/>
          <a:p>
            <a:r>
              <a:rPr lang="de-AT" dirty="0" smtClean="0"/>
              <a:t>Struktur der altersbezogenen öffentlichen Ausgaben 2013</a:t>
            </a:r>
            <a:endParaRPr lang="de-AT" dirty="0"/>
          </a:p>
        </p:txBody>
      </p:sp>
      <p:sp>
        <p:nvSpPr>
          <p:cNvPr id="5" name="Rechteck 4"/>
          <p:cNvSpPr/>
          <p:nvPr/>
        </p:nvSpPr>
        <p:spPr>
          <a:xfrm>
            <a:off x="0" y="6572273"/>
            <a:ext cx="8596338" cy="285728"/>
          </a:xfrm>
          <a:prstGeom prst="rect">
            <a:avLst/>
          </a:prstGeom>
          <a:solidFill>
            <a:schemeClr val="bg1"/>
          </a:solidFill>
        </p:spPr>
        <p:txBody>
          <a:bodyPr wrap="square">
            <a:spAutoFit/>
          </a:bodyPr>
          <a:lstStyle/>
          <a:p>
            <a:r>
              <a:rPr lang="en-GB" sz="1200" dirty="0" smtClean="0">
                <a:solidFill>
                  <a:schemeClr val="tx1"/>
                </a:solidFill>
                <a:latin typeface="+mj-lt"/>
              </a:rPr>
              <a:t>Q: European Commission (2015): </a:t>
            </a:r>
            <a:r>
              <a:rPr lang="en-US" sz="1200" dirty="0" smtClean="0">
                <a:solidFill>
                  <a:schemeClr val="tx1"/>
                </a:solidFill>
                <a:latin typeface="+mj-lt"/>
              </a:rPr>
              <a:t>The 2015 Ageing Report. </a:t>
            </a:r>
            <a:r>
              <a:rPr lang="en-US" sz="1200" dirty="0" err="1" smtClean="0">
                <a:solidFill>
                  <a:schemeClr val="tx1"/>
                </a:solidFill>
                <a:latin typeface="+mj-lt"/>
              </a:rPr>
              <a:t>Daten</a:t>
            </a:r>
            <a:r>
              <a:rPr lang="en-US" sz="1200" dirty="0" smtClean="0">
                <a:solidFill>
                  <a:schemeClr val="tx1"/>
                </a:solidFill>
                <a:latin typeface="+mj-lt"/>
              </a:rPr>
              <a:t> </a:t>
            </a:r>
            <a:r>
              <a:rPr lang="en-US" sz="1200" dirty="0" err="1" smtClean="0">
                <a:solidFill>
                  <a:schemeClr val="tx1"/>
                </a:solidFill>
                <a:latin typeface="+mj-lt"/>
              </a:rPr>
              <a:t>verfügbar</a:t>
            </a:r>
            <a:r>
              <a:rPr lang="en-US" sz="1200" dirty="0" smtClean="0">
                <a:solidFill>
                  <a:schemeClr val="tx1"/>
                </a:solidFill>
                <a:latin typeface="+mj-lt"/>
              </a:rPr>
              <a:t> </a:t>
            </a:r>
            <a:r>
              <a:rPr lang="en-US" sz="1200" dirty="0" err="1" smtClean="0">
                <a:solidFill>
                  <a:schemeClr val="tx1"/>
                </a:solidFill>
                <a:latin typeface="+mj-lt"/>
              </a:rPr>
              <a:t>unter</a:t>
            </a:r>
            <a:r>
              <a:rPr lang="en-US" sz="1200" dirty="0" smtClean="0">
                <a:solidFill>
                  <a:schemeClr val="tx1"/>
                </a:solidFill>
                <a:latin typeface="+mj-lt"/>
              </a:rPr>
              <a:t>: </a:t>
            </a:r>
            <a:r>
              <a:rPr lang="en-US" sz="1200" dirty="0" smtClean="0">
                <a:solidFill>
                  <a:schemeClr val="tx1"/>
                </a:solidFill>
                <a:latin typeface="+mj-lt"/>
                <a:hlinkClick r:id="rId4"/>
              </a:rPr>
              <a:t>http://goo.gl/uchWlk</a:t>
            </a:r>
            <a:r>
              <a:rPr lang="en-US" sz="1200" dirty="0" smtClean="0">
                <a:solidFill>
                  <a:schemeClr val="tx1"/>
                </a:solidFill>
                <a:latin typeface="+mj-lt"/>
              </a:rPr>
              <a:t>  </a:t>
            </a:r>
          </a:p>
        </p:txBody>
      </p:sp>
      <p:sp>
        <p:nvSpPr>
          <p:cNvPr id="6" name="Ellipse 5"/>
          <p:cNvSpPr/>
          <p:nvPr/>
        </p:nvSpPr>
        <p:spPr bwMode="auto">
          <a:xfrm>
            <a:off x="5097016" y="5805264"/>
            <a:ext cx="576064" cy="504056"/>
          </a:xfrm>
          <a:prstGeom prst="ellipse">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AT" sz="1400" b="0" i="0" u="none" strike="noStrike" cap="none" normalizeH="0" baseline="0" smtClean="0">
              <a:ln>
                <a:noFill/>
              </a:ln>
              <a:solidFill>
                <a:srgbClr val="000099"/>
              </a:solidFill>
              <a:effectLst/>
              <a:latin typeface="Arial" charset="0"/>
            </a:endParaRPr>
          </a:p>
        </p:txBody>
      </p:sp>
      <p:sp>
        <p:nvSpPr>
          <p:cNvPr id="9" name="Ellipse 8"/>
          <p:cNvSpPr/>
          <p:nvPr/>
        </p:nvSpPr>
        <p:spPr bwMode="auto">
          <a:xfrm>
            <a:off x="6753200" y="5805264"/>
            <a:ext cx="504056" cy="504056"/>
          </a:xfrm>
          <a:prstGeom prst="ellipse">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AT" sz="1400" b="0" i="0" u="none" strike="noStrike" cap="none" normalizeH="0" baseline="0" smtClean="0">
              <a:ln>
                <a:noFill/>
              </a:ln>
              <a:solidFill>
                <a:srgbClr val="000099"/>
              </a:solidFill>
              <a:effectLst/>
              <a:latin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 3"/>
          <p:cNvGraphicFramePr>
            <a:graphicFrameLocks/>
          </p:cNvGraphicFramePr>
          <p:nvPr>
            <p:extLst>
              <p:ext uri="{D42A27DB-BD31-4B8C-83A1-F6EECF244321}">
                <p14:modId xmlns:p14="http://schemas.microsoft.com/office/powerpoint/2010/main" val="2403733191"/>
              </p:ext>
            </p:extLst>
          </p:nvPr>
        </p:nvGraphicFramePr>
        <p:xfrm>
          <a:off x="595281" y="1214422"/>
          <a:ext cx="9115189" cy="5229578"/>
        </p:xfrm>
        <a:graphic>
          <a:graphicData uri="http://schemas.openxmlformats.org/drawingml/2006/chart">
            <c:chart xmlns:c="http://schemas.openxmlformats.org/drawingml/2006/chart" xmlns:r="http://schemas.openxmlformats.org/officeDocument/2006/relationships" r:id="rId3"/>
          </a:graphicData>
        </a:graphic>
      </p:graphicFrame>
      <p:sp>
        <p:nvSpPr>
          <p:cNvPr id="9" name="Titel 1"/>
          <p:cNvSpPr>
            <a:spLocks noGrp="1"/>
          </p:cNvSpPr>
          <p:nvPr>
            <p:ph type="title"/>
          </p:nvPr>
        </p:nvSpPr>
        <p:spPr>
          <a:xfrm>
            <a:off x="2362200" y="0"/>
            <a:ext cx="6843713" cy="1143000"/>
          </a:xfrm>
        </p:spPr>
        <p:txBody>
          <a:bodyPr/>
          <a:lstStyle/>
          <a:p>
            <a:r>
              <a:rPr lang="de-AT" dirty="0" smtClean="0"/>
              <a:t>Szenarien für altersbezogene </a:t>
            </a:r>
            <a:br>
              <a:rPr lang="de-AT" dirty="0" smtClean="0"/>
            </a:br>
            <a:r>
              <a:rPr lang="de-AT" dirty="0" smtClean="0"/>
              <a:t>öffentliche Ausgaben 2060</a:t>
            </a:r>
            <a:endParaRPr lang="de-AT" dirty="0"/>
          </a:p>
        </p:txBody>
      </p:sp>
      <p:sp>
        <p:nvSpPr>
          <p:cNvPr id="5" name="Rechteck 4"/>
          <p:cNvSpPr/>
          <p:nvPr/>
        </p:nvSpPr>
        <p:spPr>
          <a:xfrm>
            <a:off x="0" y="6572273"/>
            <a:ext cx="8596338" cy="285728"/>
          </a:xfrm>
          <a:prstGeom prst="rect">
            <a:avLst/>
          </a:prstGeom>
          <a:solidFill>
            <a:schemeClr val="bg1"/>
          </a:solidFill>
        </p:spPr>
        <p:txBody>
          <a:bodyPr wrap="square">
            <a:spAutoFit/>
          </a:bodyPr>
          <a:lstStyle/>
          <a:p>
            <a:r>
              <a:rPr lang="en-GB" sz="1200" dirty="0" smtClean="0">
                <a:solidFill>
                  <a:schemeClr val="tx1"/>
                </a:solidFill>
                <a:latin typeface="+mj-lt"/>
              </a:rPr>
              <a:t>Q: European Commission (2015): </a:t>
            </a:r>
            <a:r>
              <a:rPr lang="en-US" sz="1200" dirty="0" smtClean="0">
                <a:solidFill>
                  <a:schemeClr val="tx1"/>
                </a:solidFill>
                <a:latin typeface="+mj-lt"/>
              </a:rPr>
              <a:t>The 2015 Ageing Report. </a:t>
            </a:r>
            <a:r>
              <a:rPr lang="en-US" sz="1200" dirty="0" err="1" smtClean="0">
                <a:solidFill>
                  <a:schemeClr val="tx1"/>
                </a:solidFill>
                <a:latin typeface="+mj-lt"/>
              </a:rPr>
              <a:t>Daten</a:t>
            </a:r>
            <a:r>
              <a:rPr lang="en-US" sz="1200" dirty="0" smtClean="0">
                <a:solidFill>
                  <a:schemeClr val="tx1"/>
                </a:solidFill>
                <a:latin typeface="+mj-lt"/>
              </a:rPr>
              <a:t> </a:t>
            </a:r>
            <a:r>
              <a:rPr lang="en-US" sz="1200" dirty="0" err="1" smtClean="0">
                <a:solidFill>
                  <a:schemeClr val="tx1"/>
                </a:solidFill>
                <a:latin typeface="+mj-lt"/>
              </a:rPr>
              <a:t>verfügbar</a:t>
            </a:r>
            <a:r>
              <a:rPr lang="en-US" sz="1200" dirty="0" smtClean="0">
                <a:solidFill>
                  <a:schemeClr val="tx1"/>
                </a:solidFill>
                <a:latin typeface="+mj-lt"/>
              </a:rPr>
              <a:t> </a:t>
            </a:r>
            <a:r>
              <a:rPr lang="en-US" sz="1200" dirty="0" err="1" smtClean="0">
                <a:solidFill>
                  <a:schemeClr val="tx1"/>
                </a:solidFill>
                <a:latin typeface="+mj-lt"/>
              </a:rPr>
              <a:t>unter</a:t>
            </a:r>
            <a:r>
              <a:rPr lang="en-US" sz="1200" dirty="0" smtClean="0">
                <a:solidFill>
                  <a:schemeClr val="tx1"/>
                </a:solidFill>
                <a:latin typeface="+mj-lt"/>
              </a:rPr>
              <a:t>: </a:t>
            </a:r>
            <a:r>
              <a:rPr lang="en-US" sz="1200" dirty="0" smtClean="0">
                <a:solidFill>
                  <a:schemeClr val="tx1"/>
                </a:solidFill>
                <a:latin typeface="+mj-lt"/>
                <a:hlinkClick r:id="rId4"/>
              </a:rPr>
              <a:t>http://goo.gl/uchWlk</a:t>
            </a:r>
            <a:r>
              <a:rPr lang="en-US" sz="1200" dirty="0" smtClean="0">
                <a:solidFill>
                  <a:schemeClr val="tx1"/>
                </a:solidFill>
                <a:latin typeface="+mj-lt"/>
              </a:rPr>
              <a:t>  </a:t>
            </a:r>
          </a:p>
        </p:txBody>
      </p:sp>
      <p:sp>
        <p:nvSpPr>
          <p:cNvPr id="6" name="Ellipse 5"/>
          <p:cNvSpPr/>
          <p:nvPr/>
        </p:nvSpPr>
        <p:spPr bwMode="auto">
          <a:xfrm>
            <a:off x="7473280" y="5733256"/>
            <a:ext cx="504056" cy="504056"/>
          </a:xfrm>
          <a:prstGeom prst="ellipse">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AT" sz="1400" b="0" i="0" u="none" strike="noStrike" cap="none" normalizeH="0" baseline="0" smtClean="0">
              <a:ln>
                <a:noFill/>
              </a:ln>
              <a:solidFill>
                <a:srgbClr val="000099"/>
              </a:solidFill>
              <a:effectLst/>
              <a:latin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WIFO_Folie">
  <a:themeElements>
    <a:clrScheme name="">
      <a:dk1>
        <a:srgbClr val="000000"/>
      </a:dk1>
      <a:lt1>
        <a:srgbClr val="FFFFFF"/>
      </a:lt1>
      <a:dk2>
        <a:srgbClr val="000FB0"/>
      </a:dk2>
      <a:lt2>
        <a:srgbClr val="C0C0C0"/>
      </a:lt2>
      <a:accent1>
        <a:srgbClr val="000FB0"/>
      </a:accent1>
      <a:accent2>
        <a:srgbClr val="FF1720"/>
      </a:accent2>
      <a:accent3>
        <a:srgbClr val="FFFFFF"/>
      </a:accent3>
      <a:accent4>
        <a:srgbClr val="000000"/>
      </a:accent4>
      <a:accent5>
        <a:srgbClr val="AAAAD4"/>
      </a:accent5>
      <a:accent6>
        <a:srgbClr val="E7141C"/>
      </a:accent6>
      <a:hlink>
        <a:srgbClr val="7295FF"/>
      </a:hlink>
      <a:folHlink>
        <a:srgbClr val="FFCC00"/>
      </a:folHlink>
    </a:clrScheme>
    <a:fontScheme name="WIFO_CG_Folie">
      <a:majorFont>
        <a:latin typeface="Century Gothic"/>
        <a:ea typeface=""/>
        <a:cs typeface=""/>
      </a:majorFont>
      <a:minorFont>
        <a:latin typeface="Century Gothic"/>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smtClean="0">
            <a:ln>
              <a:noFill/>
            </a:ln>
            <a:solidFill>
              <a:srgbClr val="000099"/>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400" b="0" i="0" u="none" strike="noStrike" cap="none" normalizeH="0" baseline="0" smtClean="0">
            <a:ln>
              <a:noFill/>
            </a:ln>
            <a:solidFill>
              <a:srgbClr val="000099"/>
            </a:solidFill>
            <a:effectLst/>
            <a:latin typeface="Arial" charset="0"/>
          </a:defRPr>
        </a:defPPr>
      </a:lstStyle>
    </a:lnDef>
  </a:objectDefaults>
  <a:extraClrSchemeLst>
    <a:extraClrScheme>
      <a:clrScheme name="WIFO_CG_Foli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WIFO_CG_Foli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WIFO_CG_Foli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WIFO_CG_Foli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WIFO_CG_Foli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WIFO_CG_Foli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WIFO_CG_Foli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WIFO_CG_Folie 8">
        <a:dk1>
          <a:srgbClr val="000000"/>
        </a:dk1>
        <a:lt1>
          <a:srgbClr val="FFFFFF"/>
        </a:lt1>
        <a:dk2>
          <a:srgbClr val="000000"/>
        </a:dk2>
        <a:lt2>
          <a:srgbClr val="919191"/>
        </a:lt2>
        <a:accent1>
          <a:srgbClr val="000099"/>
        </a:accent1>
        <a:accent2>
          <a:srgbClr val="790015"/>
        </a:accent2>
        <a:accent3>
          <a:srgbClr val="FFFFFF"/>
        </a:accent3>
        <a:accent4>
          <a:srgbClr val="000000"/>
        </a:accent4>
        <a:accent5>
          <a:srgbClr val="AAAACA"/>
        </a:accent5>
        <a:accent6>
          <a:srgbClr val="6D0012"/>
        </a:accent6>
        <a:hlink>
          <a:srgbClr val="CADEF0"/>
        </a:hlink>
        <a:folHlink>
          <a:srgbClr val="CECE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WIFO_Folie</Template>
  <TotalTime>0</TotalTime>
  <Words>1642</Words>
  <Application>Microsoft Office PowerPoint</Application>
  <PresentationFormat>A4-Papier (210x297 mm)</PresentationFormat>
  <Paragraphs>159</Paragraphs>
  <Slides>20</Slides>
  <Notes>20</Notes>
  <HiddenSlides>0</HiddenSlides>
  <MMClips>0</MMClips>
  <ScaleCrop>false</ScaleCrop>
  <HeadingPairs>
    <vt:vector size="8" baseType="variant">
      <vt:variant>
        <vt:lpstr>Verwendete Schriftarten</vt:lpstr>
      </vt:variant>
      <vt:variant>
        <vt:i4>4</vt:i4>
      </vt:variant>
      <vt:variant>
        <vt:lpstr>Design</vt:lpstr>
      </vt:variant>
      <vt:variant>
        <vt:i4>1</vt:i4>
      </vt:variant>
      <vt:variant>
        <vt:lpstr>Links</vt:lpstr>
      </vt:variant>
      <vt:variant>
        <vt:i4>9</vt:i4>
      </vt:variant>
      <vt:variant>
        <vt:lpstr>Folientitel</vt:lpstr>
      </vt:variant>
      <vt:variant>
        <vt:i4>20</vt:i4>
      </vt:variant>
    </vt:vector>
  </HeadingPairs>
  <TitlesOfParts>
    <vt:vector size="34" baseType="lpstr">
      <vt:lpstr>Arial</vt:lpstr>
      <vt:lpstr>Century Gothic</vt:lpstr>
      <vt:lpstr>Times New Roman</vt:lpstr>
      <vt:lpstr>Wingdings</vt:lpstr>
      <vt:lpstr>WIFO_Folie</vt:lpstr>
      <vt:lpstr>2018-04-16 Podiumsdisk Vlbg\country_fiches_2018_ar_uapm_10years.xlsx!Lebenserwartung![country_fiches_2018_ar_uapm_10years.xlsx]Lebenserwartung Diagramm 2</vt:lpstr>
      <vt:lpstr>\\commons.wsr.ac.at\common\user\Badelt\Vorträge\2018\2018-04-16 Podiumsdisk Vlbg\country_fiches_2018_ar_uapm_10years.xlsx!Anteil Bev 65+80+![country_fiches_2018_ar_uapm_10years.xlsx]Anteil Bev 65+80+ Diagramm 2</vt:lpstr>
      <vt:lpstr>\\commons.wsr.ac.at\common\user\Badelt\Vorträge\2018\2018-04-16 Podiumsdisk Vlbg\country_fiches_2018_ar_uapm_10years.xlsx!Abb3![country_fiches_2018_ar_uapm_10years.xlsx]Abb3 Diagramm 2</vt:lpstr>
      <vt:lpstr>2018-04-16 Podiumsdisk Vlbg\2018-04-16 Vlbg Daten_Abbildungen.xlsx!Abb Q Vlbg![2018-04-16 Vlbg Daten_Abbildungen.xlsx]Abb Q Vlbg Diagramm 1</vt:lpstr>
      <vt:lpstr>2018-04-16 Podiumsdisk Vlbg\2018-04-16 Vlbg Daten_Abbildungen.xlsx!Abb EK![2018-04-16 Vlbg Daten_Abbildungen.xlsx]Abb EK Diagramm 11</vt:lpstr>
      <vt:lpstr>\\commons.wsr.ac.at\common\user\Badelt\Vorträge\2018\2018-04-16 Podiumsdisk Vlbg\2018-04-16 Vlbg Daten_Abbildungen.xlsx!Konsumerhebung![2018-04-16 Vlbg Daten_Abbildungen.xlsx]Konsumerhebung Diagramm 1</vt:lpstr>
      <vt:lpstr>\\commons.wsr.ac.at\common\user\Badelt\Vorträge\2018\2018-04-16 Podiumsdisk Vlbg\2018-04-16 Vlbg Daten_Abbildungen.xlsx!Abb Pflegeproj. !Z4S1:Z14S7</vt:lpstr>
      <vt:lpstr>\\commons.wsr.ac.at\common\user\Badelt\Vorträge\2018\2018-04-16 Podiumsdisk Vlbg\2018-04-16 Vlbg Daten_Abbildungen.xlsx!Abb. Pflegeproj,![2018-04-16 Vlbg Daten_Abbildungen.xlsx]Abb. Pflegeproj, Diagramm 1</vt:lpstr>
      <vt:lpstr>\\commons.wsr.ac.at\common\user\Badelt\Vorträge\2018\2018-04-16 Podiumsdisk Vlbg\2018-04-16 Vlbg Daten_Abbildungen.xlsx!Abb. Pflegeproj,![2018-04-16 Vlbg Daten_Abbildungen.xlsx]Abb. Pflegeproj, Diagramm 3</vt:lpstr>
      <vt:lpstr>PowerPoint-Präsentation</vt:lpstr>
      <vt:lpstr>PowerPoint-Präsentation</vt:lpstr>
      <vt:lpstr>Demographische Prognosen: Lebenserwartung bei der Geburt</vt:lpstr>
      <vt:lpstr>Demographische Prognosen:  Bevölkerungsanteile über 65 bzw. 80 Jahre</vt:lpstr>
      <vt:lpstr>Demographische Prognosen: demographische und ökonomische Abhängigkeitsquoten</vt:lpstr>
      <vt:lpstr>Demographische Prognosen: Vorarlberg</vt:lpstr>
      <vt:lpstr>PowerPoint-Präsentation</vt:lpstr>
      <vt:lpstr>Struktur der altersbezogenen öffentlichen Ausgaben 2013</vt:lpstr>
      <vt:lpstr>Szenarien für altersbezogene  öffentliche Ausgaben 2060</vt:lpstr>
      <vt:lpstr>PowerPoint-Präsentation</vt:lpstr>
      <vt:lpstr>Einkommen der PensionistInnen  in Vorarlberg und Österreich 2016</vt:lpstr>
      <vt:lpstr>Altersschichtspezifische Konsumausgaben 2014/15</vt:lpstr>
      <vt:lpstr>PowerPoint-Präsentation</vt:lpstr>
      <vt:lpstr>Projektion des Finanzaufwandes für Pflegedienstleistungen </vt:lpstr>
      <vt:lpstr>Projektionen für Vorarlberg</vt:lpstr>
      <vt:lpstr>Projektionen für Vorarlberg</vt:lpstr>
      <vt:lpstr>PowerPoint-Präsentation</vt:lpstr>
      <vt:lpstr>Demographische Veränderungen: Sozialökonomische Herausforderungen</vt:lpstr>
      <vt:lpstr>Wertefragen mit ökonomischem Hintergrund</vt:lpstr>
      <vt:lpstr> </vt:lpstr>
    </vt:vector>
  </TitlesOfParts>
  <Company>WSR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0</dc:title>
  <dc:creator>sokoll</dc:creator>
  <cp:lastModifiedBy>Eva Sokoll</cp:lastModifiedBy>
  <cp:revision>782</cp:revision>
  <cp:lastPrinted>2018-04-12T14:02:16Z</cp:lastPrinted>
  <dcterms:created xsi:type="dcterms:W3CDTF">2016-09-14T12:02:10Z</dcterms:created>
  <dcterms:modified xsi:type="dcterms:W3CDTF">2018-04-12T14:09:04Z</dcterms:modified>
</cp:coreProperties>
</file>